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95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93.xml" ContentType="application/vnd.openxmlformats-officedocument.presentationml.slide+xml"/>
  <Override PartName="/ppt/slides/slide18.xml" ContentType="application/vnd.openxmlformats-officedocument.presentationml.slide+xml"/>
  <Override PartName="/ppt/slides/slide92.xml" ContentType="application/vnd.openxmlformats-officedocument.presentationml.slide+xml"/>
  <Override PartName="/ppt/slides/slide17.xml" ContentType="application/vnd.openxmlformats-officedocument.presentationml.slide+xml"/>
  <Override PartName="/ppt/slides/slide91.xml" ContentType="application/vnd.openxmlformats-officedocument.presentationml.slide+xml"/>
  <Override PartName="/ppt/slides/slide16.xml" ContentType="application/vnd.openxmlformats-officedocument.presentationml.slide+xml"/>
  <Override PartName="/ppt/slides/slide90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9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89.xml.rels" ContentType="application/vnd.openxmlformats-package.relationships+xml"/>
  <Override PartName="/ppt/slides/_rels/slide88.xml.rels" ContentType="application/vnd.openxmlformats-package.relationships+xml"/>
  <Override PartName="/ppt/slides/_rels/slide87.xml.rels" ContentType="application/vnd.openxmlformats-package.relationships+xml"/>
  <Override PartName="/ppt/slides/_rels/slide78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79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90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84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85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86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91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92.xml.rels" ContentType="application/vnd.openxmlformats-package.relationships+xml"/>
  <Override PartName="/ppt/slides/_rels/slide34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93.xml.rels" ContentType="application/vnd.openxmlformats-package.relationships+xml"/>
  <Override PartName="/ppt/slides/_rels/slide35.xml.rels" ContentType="application/vnd.openxmlformats-package.relationships+xml"/>
  <Override PartName="/ppt/slides/_rels/slide94.xml.rels" ContentType="application/vnd.openxmlformats-package.relationships+xml"/>
  <Override PartName="/ppt/slides/_rels/slide36.xml.rels" ContentType="application/vnd.openxmlformats-package.relationships+xml"/>
  <Override PartName="/ppt/slides/_rels/slide95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7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8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99.png" ContentType="image/png"/>
  <Override PartName="/ppt/media/image98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59.png" ContentType="image/png"/>
  <Override PartName="/ppt/media/image10.png" ContentType="image/png"/>
  <Override PartName="/ppt/media/image69.png" ContentType="image/png"/>
  <Override PartName="/ppt/media/image23.png" ContentType="image/png"/>
  <Override PartName="/ppt/media/image58.png" ContentType="image/png"/>
  <Override PartName="/ppt/media/image36.png" ContentType="image/png"/>
  <Override PartName="/ppt/media/image1.png" ContentType="image/png"/>
  <Override PartName="/ppt/media/image51.png" ContentType="image/png"/>
  <Override PartName="/ppt/media/image5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5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53.png" ContentType="image/png"/>
  <Override PartName="/ppt/media/image39.png" ContentType="image/png"/>
  <Override PartName="/ppt/media/image4.png" ContentType="image/png"/>
  <Override PartName="/ppt/media/image5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90.png" ContentType="image/png"/>
  <Override PartName="/ppt/media/image5.png" ContentType="image/png"/>
  <Override PartName="/ppt/media/image55.png" ContentType="image/png"/>
  <Override PartName="/ppt/media/image20.png" ContentType="image/png"/>
  <Override PartName="/ppt/media/image79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00.png" ContentType="image/png"/>
  <Override PartName="/ppt/media/image95.png" ContentType="image/png"/>
  <Override PartName="/ppt/media/image96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90320" y="6383520"/>
            <a:ext cx="63673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90320" y="6383520"/>
            <a:ext cx="63673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490320" y="6383520"/>
            <a:ext cx="63673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490320" y="6383520"/>
            <a:ext cx="63673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90320" y="6383520"/>
            <a:ext cx="636732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3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41549E94-D24A-4CD9-8A7E-29398523DBF5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0"/>
            <a:ext cx="9143640" cy="14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8C6BCF6D-E4F2-48AA-872D-90E2BF8A681A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F15971A1-E63F-4332-9DA1-CA2B4FDBDAEB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6193577F-059C-49A6-961B-4AE59A06AB77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34E8E272-2F8B-4AC8-85A6-F744A97E75A2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www.dartlang.org/" TargetMode="External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://www.huffingtonpost.com/michelangelo-signorile/donald-sterling-brendan-eich-and-how-homophobia-gets-a-pass_b_5239389.html" TargetMode="External"/><Relationship Id="rId2" Type="http://schemas.openxmlformats.org/officeDocument/2006/relationships/hyperlink" Target="https://www.w3.org/community/webed/wiki/A_Short_History_of_JavaScript" TargetMode="External"/><Relationship Id="rId3" Type="http://schemas.openxmlformats.org/officeDocument/2006/relationships/hyperlink" Target="https://www.computer.org/csdl/mags/co/2012/02/mco2012020007.html" TargetMode="External"/><Relationship Id="rId4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://www.huffingtonpost.com/michelangelo-signorile/donald-sterling-brendan-eich-and-how-homophobia-gets-a-pass_b_5239389.html" TargetMode="External"/><Relationship Id="rId2" Type="http://schemas.openxmlformats.org/officeDocument/2006/relationships/hyperlink" Target="https://www.w3.org/community/webed/wiki/A_Short_History_of_JavaScript" TargetMode="External"/><Relationship Id="rId3" Type="http://schemas.openxmlformats.org/officeDocument/2006/relationships/hyperlink" Target="https://www.w3.org/community/webed/wiki/A_Short_History_of_JavaScript" TargetMode="External"/><Relationship Id="rId4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hacks.mozilla.org/2017/02/a-crash-course-in-just-in-time-jit-compilers/" TargetMode="External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hyperlink" Target="https://en.wikipedia.org/wiki/Read&#8211;eval&#8211;print_loop" TargetMode="External"/><Relationship Id="rId3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Glossary/Hoisting" TargetMode="External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://www.adequatelygood.com/JavaScript-Scoping-and-Hoisting.html" TargetMode="External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://stackoverflow.com/questions/1517582/what-is-the-difference-between-statically-typed-and-dynamically-typed-languages" TargetMode="External"/><Relationship Id="rId2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hyperlink" Target="http://caniuse.com/#search=const" TargetMode="External"/><Relationship Id="rId2" Type="http://schemas.openxmlformats.org/officeDocument/2006/relationships/hyperlink" Target="http://caniuse.com/#search=let" TargetMode="External"/><Relationship Id="rId3" Type="http://schemas.openxmlformats.org/officeDocument/2006/relationships/hyperlink" Target="https://google.github.io/styleguide/jsguide.html#features-use-const-and-let" TargetMode="External"/><Relationship Id="rId4" Type="http://schemas.openxmlformats.org/officeDocument/2006/relationships/hyperlink" Target="https://github.com/airbnb/javascript#variables" TargetMode="External"/><Relationship Id="rId5" Type="http://schemas.openxmlformats.org/officeDocument/2006/relationships/slideLayout" Target="../slideLayouts/slideLayout1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hyperlink" Target="http://caniuse.com/#search=const" TargetMode="External"/><Relationship Id="rId2" Type="http://schemas.openxmlformats.org/officeDocument/2006/relationships/hyperlink" Target="http://caniuse.com/#search=let" TargetMode="External"/><Relationship Id="rId3" Type="http://schemas.openxmlformats.org/officeDocument/2006/relationships/hyperlink" Target="https://google.github.io/styleguide/jsguide.html#features-use-const-and-let" TargetMode="External"/><Relationship Id="rId4" Type="http://schemas.openxmlformats.org/officeDocument/2006/relationships/hyperlink" Target="https://github.com/airbnb/javascript#variables" TargetMode="External"/><Relationship Id="rId5" Type="http://schemas.openxmlformats.org/officeDocument/2006/relationships/slideLayout" Target="../slideLayouts/slideLayout1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JavaScript/Data_structures" TargetMode="External"/><Relationship Id="rId2" Type="http://schemas.openxmlformats.org/officeDocument/2006/relationships/hyperlink" Target="https://developer.mozilla.org/en-US/docs/Glossary/Boolean" TargetMode="External"/><Relationship Id="rId3" Type="http://schemas.openxmlformats.org/officeDocument/2006/relationships/hyperlink" Target="https://developer.mozilla.org/en-US/docs/Glossary/Number" TargetMode="External"/><Relationship Id="rId4" Type="http://schemas.openxmlformats.org/officeDocument/2006/relationships/hyperlink" Target="https://developer.mozilla.org/en-US/docs/Glossary/String" TargetMode="External"/><Relationship Id="rId5" Type="http://schemas.openxmlformats.org/officeDocument/2006/relationships/hyperlink" Target="https://developer.mozilla.org/en-US/docs/Glossary/Symbol" TargetMode="External"/><Relationship Id="rId6" Type="http://schemas.openxmlformats.org/officeDocument/2006/relationships/hyperlink" Target="https://developer.mozilla.org/en-US/docs/Web/JavaScript/Reference/Global_Objects/null" TargetMode="External"/><Relationship Id="rId7" Type="http://schemas.openxmlformats.org/officeDocument/2006/relationships/hyperlink" Target="https://developer.mozilla.org/en-US/docs/Glossary/Undefined" TargetMode="External"/><Relationship Id="rId8" Type="http://schemas.openxmlformats.org/officeDocument/2006/relationships/hyperlink" Target="https://developer.mozilla.org/en-US/docs/Web/JavaScript/Data_structures" TargetMode="External"/><Relationship Id="rId9" Type="http://schemas.openxmlformats.org/officeDocument/2006/relationships/slideLayout" Target="../slideLayouts/slideLayout1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JavaScript/Reference/Global_Objects/NaN" TargetMode="External"/><Relationship Id="rId2" Type="http://schemas.openxmlformats.org/officeDocument/2006/relationships/hyperlink" Target="https://developer.mozilla.org/en-US/docs/Web/JavaScript/Reference/Global_Objects/Math" TargetMode="External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hyperlink" Target="https://github.com/airbnb/javascript#strings" TargetMode="External"/><Relationship Id="rId2" Type="http://schemas.openxmlformats.org/officeDocument/2006/relationships/hyperlink" Target="https://google.github.io/styleguide/jsguide.html#features-strings-use-single-quotes" TargetMode="External"/><Relationship Id="rId3" Type="http://schemas.openxmlformats.org/officeDocument/2006/relationships/slideLayout" Target="../slideLayouts/slideLayout1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1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hyperlink" Target="https://www.quora.com/What-is-the-role-of-OSI-layers-when-we-open-a-webpage" TargetMode="External"/><Relationship Id="rId5" Type="http://schemas.openxmlformats.org/officeDocument/2006/relationships/slideLayout" Target="../slideLayouts/slideLayout3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1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Document/querySelector" TargetMode="External"/><Relationship Id="rId2" Type="http://schemas.openxmlformats.org/officeDocument/2006/relationships/slideLayout" Target="../slideLayouts/slideLayout1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Events" TargetMode="External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37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37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37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37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slideLayout" Target="../slideLayouts/slideLayout37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slideLayout" Target="../slideLayouts/slideLayout37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slideLayout" Target="../slideLayouts/slideLayout37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slideLayout" Target="../slideLayouts/slideLayout37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HTML/Element/script" TargetMode="External"/><Relationship Id="rId2" Type="http://schemas.openxmlformats.org/officeDocument/2006/relationships/slideLayout" Target="../slideLayouts/slideLayout15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HTML/Element/script" TargetMode="External"/><Relationship Id="rId2" Type="http://schemas.openxmlformats.org/officeDocument/2006/relationships/hyperlink" Target="http://caniuse.com/#search=defer" TargetMode="External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7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slideLayout" Target="../slideLayouts/slideLayout37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Element/classList" TargetMode="External"/><Relationship Id="rId2" Type="http://schemas.openxmlformats.org/officeDocument/2006/relationships/slideLayout" Target="../slideLayouts/slideLayout15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220680" y="1074600"/>
            <a:ext cx="8520120" cy="2736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4102165:</a:t>
            </a: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Full Stack Web Development Fundamentals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311760" y="3811320"/>
            <a:ext cx="8520120" cy="197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Spring 2019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簡立仁 </a:t>
            </a: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Li-Ren Chien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ccumouse@gmail.com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139;p23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229" name="CustomShape 1"/>
          <p:cNvSpPr/>
          <p:nvPr/>
        </p:nvSpPr>
        <p:spPr>
          <a:xfrm flipH="1" rot="10800000">
            <a:off x="2032920" y="4490640"/>
            <a:ext cx="4651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Google Shape;141;p23" descr=""/>
          <p:cNvPicPr/>
          <p:nvPr/>
        </p:nvPicPr>
        <p:blipFill>
          <a:blip r:embed="rId1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231" name="Google Shape;142;p23" descr=""/>
          <p:cNvPicPr/>
          <p:nvPr/>
        </p:nvPicPr>
        <p:blipFill>
          <a:blip r:embed=""/>
          <a:stretch/>
        </p:blipFill>
        <p:spPr>
          <a:xfrm>
            <a:off x="6867000" y="1319040"/>
            <a:ext cx="1989000" cy="1989000"/>
          </a:xfrm>
          <a:prstGeom prst="rect">
            <a:avLst/>
          </a:prstGeom>
          <a:ln>
            <a:noFill/>
          </a:ln>
        </p:spPr>
      </p:pic>
      <p:sp>
        <p:nvSpPr>
          <p:cNvPr id="232" name="TextShape 2"/>
          <p:cNvSpPr txBox="1"/>
          <p:nvPr/>
        </p:nvSpPr>
        <p:spPr>
          <a:xfrm>
            <a:off x="287280" y="813240"/>
            <a:ext cx="492840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he HTML will include things like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&lt;img src="pup.png" /&gt;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src="style.css" .../&gt;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which generate more requests for those resources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5350680" y="190080"/>
            <a:ext cx="37929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 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https://fullstackccu.github.io/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4916160" y="2610360"/>
            <a:ext cx="1491840" cy="1205640"/>
          </a:xfrm>
          <a:prstGeom prst="cloud">
            <a:avLst/>
          </a:prstGeom>
          <a:solidFill>
            <a:srgbClr val="b4a7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5"/>
          <p:cNvSpPr/>
          <p:nvPr/>
        </p:nvSpPr>
        <p:spPr>
          <a:xfrm flipH="1" rot="10800000">
            <a:off x="5040000" y="4032000"/>
            <a:ext cx="1048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6"/>
          <p:cNvSpPr/>
          <p:nvPr/>
        </p:nvSpPr>
        <p:spPr>
          <a:xfrm flipH="1" rot="10800000">
            <a:off x="6865920" y="2649600"/>
            <a:ext cx="931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Google Shape;148;p23" descr=""/>
          <p:cNvPicPr/>
          <p:nvPr/>
        </p:nvPicPr>
        <p:blipFill>
          <a:blip r:embed="rId2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153;p24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216000" y="367200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239" name="CustomShape 1"/>
          <p:cNvSpPr/>
          <p:nvPr/>
        </p:nvSpPr>
        <p:spPr>
          <a:xfrm flipH="1" rot="10800000">
            <a:off x="2032920" y="4490640"/>
            <a:ext cx="60480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40" name="Google Shape;155;p24" descr=""/>
          <p:cNvPicPr/>
          <p:nvPr/>
        </p:nvPicPr>
        <p:blipFill>
          <a:blip r:embed="rId1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241" name="Google Shape;156;p24" descr=""/>
          <p:cNvPicPr/>
          <p:nvPr/>
        </p:nvPicPr>
        <p:blipFill>
          <a:blip r:embed=""/>
          <a:stretch/>
        </p:blipFill>
        <p:spPr>
          <a:xfrm>
            <a:off x="7011000" y="1283040"/>
            <a:ext cx="2061000" cy="206100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5350680" y="190080"/>
            <a:ext cx="37929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 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http://cs193x.stanford.edu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5067000" y="2116440"/>
            <a:ext cx="1491840" cy="1205640"/>
          </a:xfrm>
          <a:prstGeom prst="cloud">
            <a:avLst/>
          </a:prstGeom>
          <a:solidFill>
            <a:srgbClr val="b4a7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4"/>
          <p:cNvSpPr/>
          <p:nvPr/>
        </p:nvSpPr>
        <p:spPr>
          <a:xfrm flipH="1" rot="10800000">
            <a:off x="5139720" y="345240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5"/>
          <p:cNvSpPr/>
          <p:nvPr/>
        </p:nvSpPr>
        <p:spPr>
          <a:xfrm flipH="1" rot="10800000">
            <a:off x="7126920" y="2179080"/>
            <a:ext cx="9817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6"/>
          <p:cNvSpPr/>
          <p:nvPr/>
        </p:nvSpPr>
        <p:spPr>
          <a:xfrm flipH="1">
            <a:off x="6406920" y="1850040"/>
            <a:ext cx="603000" cy="38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7"/>
          <p:cNvSpPr/>
          <p:nvPr/>
        </p:nvSpPr>
        <p:spPr>
          <a:xfrm flipH="1">
            <a:off x="4095000" y="312336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Google Shape;163;p24" descr=""/>
          <p:cNvPicPr/>
          <p:nvPr/>
        </p:nvPicPr>
        <p:blipFill>
          <a:blip r:embed="rId2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  <p:sp>
        <p:nvSpPr>
          <p:cNvPr id="249" name="TextShape 8"/>
          <p:cNvSpPr txBox="1"/>
          <p:nvPr/>
        </p:nvSpPr>
        <p:spPr>
          <a:xfrm>
            <a:off x="5310720" y="3859560"/>
            <a:ext cx="387324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And the server replies with those resources for the browser to render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Google Shape;165;p24" descr=""/>
          <p:cNvPicPr/>
          <p:nvPr/>
        </p:nvPicPr>
        <p:blipFill>
          <a:blip r:embed="rId3"/>
          <a:stretch/>
        </p:blipFill>
        <p:spPr>
          <a:xfrm>
            <a:off x="4641480" y="3331440"/>
            <a:ext cx="573840" cy="573840"/>
          </a:xfrm>
          <a:prstGeom prst="rect">
            <a:avLst/>
          </a:prstGeom>
          <a:ln>
            <a:noFill/>
          </a:ln>
        </p:spPr>
      </p:pic>
      <p:pic>
        <p:nvPicPr>
          <p:cNvPr id="251" name="Google Shape;166;p24" descr=""/>
          <p:cNvPicPr/>
          <p:nvPr/>
        </p:nvPicPr>
        <p:blipFill>
          <a:blip r:embed="rId4"/>
          <a:stretch/>
        </p:blipFill>
        <p:spPr>
          <a:xfrm>
            <a:off x="6692400" y="2166120"/>
            <a:ext cx="573840" cy="573840"/>
          </a:xfrm>
          <a:prstGeom prst="rect">
            <a:avLst/>
          </a:prstGeom>
          <a:ln>
            <a:noFill/>
          </a:ln>
        </p:spPr>
      </p:pic>
      <p:pic>
        <p:nvPicPr>
          <p:cNvPr id="252" name="Google Shape;167;p24" descr=""/>
          <p:cNvPicPr/>
          <p:nvPr/>
        </p:nvPicPr>
        <p:blipFill>
          <a:blip r:embed="rId5"/>
          <a:stretch/>
        </p:blipFill>
        <p:spPr>
          <a:xfrm>
            <a:off x="6145920" y="2548800"/>
            <a:ext cx="573840" cy="57384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172;p25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216000" y="352800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 flipH="1" rot="10800000">
            <a:off x="2032920" y="4392000"/>
            <a:ext cx="60480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TextShape 2"/>
          <p:cNvSpPr txBox="1"/>
          <p:nvPr/>
        </p:nvSpPr>
        <p:spPr>
          <a:xfrm>
            <a:off x="287280" y="288000"/>
            <a:ext cx="597672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Finally, when all resources are loaded, we see the loaded web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6" name="Google Shape;175;p25" descr=""/>
          <p:cNvPicPr/>
          <p:nvPr/>
        </p:nvPicPr>
        <p:blipFill>
          <a:blip r:embed="rId1"/>
          <a:stretch/>
        </p:blipFill>
        <p:spPr>
          <a:xfrm>
            <a:off x="2053800" y="1944000"/>
            <a:ext cx="6730200" cy="421488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sp>
        <p:nvSpPr>
          <p:cNvPr id="257" name="CustomShape 3"/>
          <p:cNvSpPr/>
          <p:nvPr/>
        </p:nvSpPr>
        <p:spPr>
          <a:xfrm>
            <a:off x="3288960" y="1977120"/>
            <a:ext cx="48499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https://fullstackccu.github.io/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2"/>
          <a:stretch/>
        </p:blipFill>
        <p:spPr>
          <a:xfrm>
            <a:off x="2180880" y="2460960"/>
            <a:ext cx="6459120" cy="337104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182;p26" descr=""/>
          <p:cNvPicPr/>
          <p:nvPr/>
        </p:nvPicPr>
        <p:blipFill>
          <a:blip r:embed="rId1"/>
          <a:stretch/>
        </p:blipFill>
        <p:spPr>
          <a:xfrm>
            <a:off x="6033960" y="2282040"/>
            <a:ext cx="2691000" cy="168516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260" name="Google Shape;184;p26" descr=""/>
          <p:cNvPicPr/>
          <p:nvPr/>
        </p:nvPicPr>
        <p:blipFill>
          <a:blip r:embed="rId2"/>
          <a:stretch/>
        </p:blipFill>
        <p:spPr>
          <a:xfrm>
            <a:off x="538560" y="2384280"/>
            <a:ext cx="1353960" cy="1353960"/>
          </a:xfrm>
          <a:prstGeom prst="rect">
            <a:avLst/>
          </a:prstGeom>
          <a:ln>
            <a:noFill/>
          </a:ln>
        </p:spPr>
      </p:pic>
      <p:pic>
        <p:nvPicPr>
          <p:cNvPr id="261" name="Google Shape;185;p26" descr=""/>
          <p:cNvPicPr/>
          <p:nvPr/>
        </p:nvPicPr>
        <p:blipFill>
          <a:blip r:embed="rId3"/>
          <a:stretch/>
        </p:blipFill>
        <p:spPr>
          <a:xfrm>
            <a:off x="2863800" y="2408040"/>
            <a:ext cx="1306440" cy="1306440"/>
          </a:xfrm>
          <a:prstGeom prst="rect">
            <a:avLst/>
          </a:prstGeom>
          <a:ln>
            <a:noFill/>
          </a:ln>
        </p:spPr>
      </p:pic>
      <p:sp>
        <p:nvSpPr>
          <p:cNvPr id="262" name="TextShape 1"/>
          <p:cNvSpPr txBox="1"/>
          <p:nvPr/>
        </p:nvSpPr>
        <p:spPr>
          <a:xfrm>
            <a:off x="1859760" y="2709360"/>
            <a:ext cx="108000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4347360" y="2788560"/>
            <a:ext cx="1585800" cy="54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produces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307080" y="3869280"/>
            <a:ext cx="1585800" cy="54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Describes the content and structure of the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TextShape 4"/>
          <p:cNvSpPr txBox="1"/>
          <p:nvPr/>
        </p:nvSpPr>
        <p:spPr>
          <a:xfrm>
            <a:off x="5697720" y="4321440"/>
            <a:ext cx="3349440" cy="2219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 web page…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that doesn't do anything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TextShape 5"/>
          <p:cNvSpPr txBox="1"/>
          <p:nvPr/>
        </p:nvSpPr>
        <p:spPr>
          <a:xfrm>
            <a:off x="2863800" y="3869280"/>
            <a:ext cx="1585800" cy="54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Describes the appearance and style of the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4"/>
          <a:stretch/>
        </p:blipFill>
        <p:spPr>
          <a:xfrm>
            <a:off x="6131520" y="2554200"/>
            <a:ext cx="2526120" cy="131832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What we've learned so far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We've learned how to build web pages that: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Look the way we want them to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link to other web pages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Display differently on different screen sizes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we don't know how build web pages that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anything: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Get user input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Save user input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Show and hide elements when the user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interacts with the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Google Shape;197;p27" descr=""/>
          <p:cNvPicPr/>
          <p:nvPr/>
        </p:nvPicPr>
        <p:blipFill>
          <a:blip r:embed="rId1"/>
          <a:stretch/>
        </p:blipFill>
        <p:spPr>
          <a:xfrm>
            <a:off x="6989760" y="1725120"/>
            <a:ext cx="1253160" cy="1253160"/>
          </a:xfrm>
          <a:prstGeom prst="rect">
            <a:avLst/>
          </a:prstGeom>
          <a:ln>
            <a:noFill/>
          </a:ln>
        </p:spPr>
      </p:pic>
      <p:pic>
        <p:nvPicPr>
          <p:cNvPr id="271" name="Google Shape;198;p27" descr=""/>
          <p:cNvPicPr/>
          <p:nvPr/>
        </p:nvPicPr>
        <p:blipFill>
          <a:blip r:embed="rId2"/>
          <a:srcRect l="24243" t="22408" r="22825" b="26294"/>
          <a:stretch/>
        </p:blipFill>
        <p:spPr>
          <a:xfrm>
            <a:off x="6989760" y="4630320"/>
            <a:ext cx="1456560" cy="141804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What we've learned so far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We've learned how to build web pages that: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Look the way we want them to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link to other web pages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Display differently on different screen sizes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we don't know how build web pages that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anything: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Get user input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Save user input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Show and hide elements when the user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interacts with the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4" name="Google Shape;205;p28" descr=""/>
          <p:cNvPicPr/>
          <p:nvPr/>
        </p:nvPicPr>
        <p:blipFill>
          <a:blip r:embed="rId1"/>
          <a:stretch/>
        </p:blipFill>
        <p:spPr>
          <a:xfrm>
            <a:off x="6989760" y="1725120"/>
            <a:ext cx="1253160" cy="1253160"/>
          </a:xfrm>
          <a:prstGeom prst="rect">
            <a:avLst/>
          </a:prstGeom>
          <a:ln>
            <a:noFill/>
          </a:ln>
        </p:spPr>
      </p:pic>
      <p:pic>
        <p:nvPicPr>
          <p:cNvPr id="275" name="Google Shape;206;p28" descr=""/>
          <p:cNvPicPr/>
          <p:nvPr/>
        </p:nvPicPr>
        <p:blipFill>
          <a:blip r:embed="rId2"/>
          <a:srcRect l="24243" t="22408" r="22825" b="26294"/>
          <a:stretch/>
        </p:blipFill>
        <p:spPr>
          <a:xfrm>
            <a:off x="6989760" y="4630320"/>
            <a:ext cx="1456560" cy="1418040"/>
          </a:xfrm>
          <a:prstGeom prst="rect">
            <a:avLst/>
          </a:prstGeom>
          <a:ln>
            <a:noFill/>
          </a:ln>
        </p:spPr>
      </p:pic>
      <p:sp>
        <p:nvSpPr>
          <p:cNvPr id="276" name="CustomShape 3"/>
          <p:cNvSpPr/>
          <p:nvPr/>
        </p:nvSpPr>
        <p:spPr>
          <a:xfrm>
            <a:off x="287640" y="5835600"/>
            <a:ext cx="858888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Enter JavaScript!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490320" y="600120"/>
            <a:ext cx="6367320" cy="545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782640" y="1560240"/>
            <a:ext cx="542700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JavaScript is a programming language.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It is currently the only programming language that your browser can execute natively.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(There are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efforts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to change that.)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Therefore if you want to make your web pages do stuff, you must use JavaScript: There are no other options.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0" name="Google Shape;219;p30" descr=""/>
          <p:cNvPicPr/>
          <p:nvPr/>
        </p:nvPicPr>
        <p:blipFill>
          <a:blip r:embed="rId2"/>
          <a:stretch/>
        </p:blipFill>
        <p:spPr>
          <a:xfrm>
            <a:off x="6210000" y="1685160"/>
            <a:ext cx="2628720" cy="262872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Created in 1995 by Brendan Eich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(co-founder of Mozilla; resigned 2014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due to his homophobia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JavaScript has nothing to do with Java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Literally named that way for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marketing reasons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first version was written in 10 days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Several fundamental language decisions were made because of company politics and not technical reasons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"I was under marketing orders to make it look like Java but not make it too big for its britches ... [it] needed to be a silly little brother language."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3"/>
              </a:rPr>
              <a:t>source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413640" y="127728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Created in 1995 by Brendan Eich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(co-founder of Mozilla; resigned 2014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due to his homophobia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JavaScript has nothing to do with Java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805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Literally named that way for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marketing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3"/>
              </a:rPr>
              <a:t> reasons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first version was written in 10 days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Several fundamental language decisions were made because of company politics and not technical reasons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other words: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JavaScript is messy and full of drama…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and our only option.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(though it's gotten much, much better in the last few years)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Today's schedule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Today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Intro to Amateur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 is JavaScript?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Tour of language features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Basic event handling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Next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DOM: How to interact with your web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HW1 due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HW2 goes 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Our JavaScript Strategy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720000" y="149328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This week: "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Amateur JavaScript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Simple, old-school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Mostly</a:t>
            </a:r>
            <a:r>
              <a:rPr b="1" i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not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best practice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Everything in global scope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 classes / modules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Will result in a big mess if you code this way for anything but very small projects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(But easy to get started)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Next week(?): Modern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More disciplined and based on best practices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 more "opinionated"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7" name="Google Shape;238;p33" descr=""/>
          <p:cNvPicPr/>
          <p:nvPr/>
        </p:nvPicPr>
        <p:blipFill>
          <a:blip r:embed="rId1"/>
          <a:stretch/>
        </p:blipFill>
        <p:spPr>
          <a:xfrm>
            <a:off x="5684400" y="1650600"/>
            <a:ext cx="2469240" cy="200736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490320" y="600120"/>
            <a:ext cx="6367320" cy="545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JavaScript </a:t>
            </a: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in the browser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Code in web pages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782640" y="1560240"/>
            <a:ext cx="7578360" cy="1016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HTML can embed JavaScript files into the web page via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tag.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1213200" y="2679120"/>
            <a:ext cx="6717240" cy="407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&lt;!DOCTYPE html&gt;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&lt;html&gt;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&lt;title&gt;web&lt;/title&gt;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rel="stylesheet" href="style.css"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</a:t>
            </a:r>
            <a:r>
              <a:rPr b="1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filename.js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&lt;body&gt;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     </a:t>
            </a: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... contents of the page...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&lt;/body&gt;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&lt;/html&gt;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TextShape 2"/>
          <p:cNvSpPr txBox="1"/>
          <p:nvPr/>
        </p:nvSpPr>
        <p:spPr>
          <a:xfrm>
            <a:off x="782640" y="1560240"/>
            <a:ext cx="757836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print log messages in JavaScript by calling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console.log():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874080" y="3289320"/>
            <a:ext cx="5259960" cy="6595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console.log('Hello, world!');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4"/>
          <p:cNvSpPr/>
          <p:nvPr/>
        </p:nvSpPr>
        <p:spPr>
          <a:xfrm>
            <a:off x="900360" y="2848680"/>
            <a:ext cx="1089000" cy="4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TextShape 5"/>
          <p:cNvSpPr txBox="1"/>
          <p:nvPr/>
        </p:nvSpPr>
        <p:spPr>
          <a:xfrm>
            <a:off x="782640" y="4760640"/>
            <a:ext cx="757836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This JavaScript's equivalent of Java's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System.out.println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print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printf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How does JavaScript get loaded?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69;p38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299" name="CustomShape 1"/>
          <p:cNvSpPr/>
          <p:nvPr/>
        </p:nvSpPr>
        <p:spPr>
          <a:xfrm flipH="1" rot="10800000">
            <a:off x="2032920" y="4490640"/>
            <a:ext cx="8107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00" name="Google Shape;271;p38" descr=""/>
          <p:cNvPicPr/>
          <p:nvPr/>
        </p:nvPicPr>
        <p:blipFill>
          <a:blip r:embed="rId1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301" name="Google Shape;272;p38" descr=""/>
          <p:cNvPicPr/>
          <p:nvPr/>
        </p:nvPicPr>
        <p:blipFill>
          <a:blip r:embed=""/>
          <a:stretch/>
        </p:blipFill>
        <p:spPr>
          <a:xfrm>
            <a:off x="6466680" y="1008000"/>
            <a:ext cx="2533320" cy="2533320"/>
          </a:xfrm>
          <a:prstGeom prst="rect">
            <a:avLst/>
          </a:prstGeom>
          <a:ln>
            <a:noFill/>
          </a:ln>
        </p:spPr>
      </p:pic>
      <p:pic>
        <p:nvPicPr>
          <p:cNvPr id="302" name="Google Shape;273;p38" descr=""/>
          <p:cNvPicPr/>
          <p:nvPr/>
        </p:nvPicPr>
        <p:blipFill>
          <a:blip r:embed="rId2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  <p:sp>
        <p:nvSpPr>
          <p:cNvPr id="303" name="CustomShape 2"/>
          <p:cNvSpPr/>
          <p:nvPr/>
        </p:nvSpPr>
        <p:spPr>
          <a:xfrm>
            <a:off x="0" y="661320"/>
            <a:ext cx="6717240" cy="20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&lt;title&gt;CS 193X&lt;/title&gt;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rel="stylesheet" href="style.css"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script.js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 flipH="1" rot="10800000">
            <a:off x="3072600" y="3452400"/>
            <a:ext cx="10440" cy="10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4"/>
          <p:cNvSpPr/>
          <p:nvPr/>
        </p:nvSpPr>
        <p:spPr>
          <a:xfrm>
            <a:off x="135720" y="17784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520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TextShape 5"/>
          <p:cNvSpPr txBox="1"/>
          <p:nvPr/>
        </p:nvSpPr>
        <p:spPr>
          <a:xfrm>
            <a:off x="1144440" y="5178960"/>
            <a:ext cx="757836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browser is parsing the HTML file, and gets to a script tag, so it knows it needs to get the script file as well.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282;p39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308" name="CustomShape 1"/>
          <p:cNvSpPr/>
          <p:nvPr/>
        </p:nvSpPr>
        <p:spPr>
          <a:xfrm flipH="1" rot="10800000">
            <a:off x="2032920" y="4490640"/>
            <a:ext cx="4651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09" name="Google Shape;284;p39" descr=""/>
          <p:cNvPicPr/>
          <p:nvPr/>
        </p:nvPicPr>
        <p:blipFill>
          <a:blip r:embed="rId1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310" name="Google Shape;285;p39" descr=""/>
          <p:cNvPicPr/>
          <p:nvPr/>
        </p:nvPicPr>
        <p:blipFill>
          <a:blip r:embed=""/>
          <a:stretch/>
        </p:blipFill>
        <p:spPr>
          <a:xfrm>
            <a:off x="6984000" y="1269360"/>
            <a:ext cx="2088000" cy="2088000"/>
          </a:xfrm>
          <a:prstGeom prst="rect">
            <a:avLst/>
          </a:prstGeom>
          <a:ln>
            <a:noFill/>
          </a:ln>
        </p:spPr>
      </p:pic>
      <p:pic>
        <p:nvPicPr>
          <p:cNvPr id="311" name="Google Shape;286;p39" descr=""/>
          <p:cNvPicPr/>
          <p:nvPr/>
        </p:nvPicPr>
        <p:blipFill>
          <a:blip r:embed="rId2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  <p:sp>
        <p:nvSpPr>
          <p:cNvPr id="312" name="CustomShape 2"/>
          <p:cNvSpPr/>
          <p:nvPr/>
        </p:nvSpPr>
        <p:spPr>
          <a:xfrm>
            <a:off x="0" y="661320"/>
            <a:ext cx="6717240" cy="20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&lt;title&gt;web&lt;/title&gt;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rel="stylesheet" href="style.css"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script.js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 flipH="1" rot="10800000">
            <a:off x="3072600" y="3452400"/>
            <a:ext cx="10440" cy="10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4"/>
          <p:cNvSpPr/>
          <p:nvPr/>
        </p:nvSpPr>
        <p:spPr>
          <a:xfrm>
            <a:off x="4752000" y="1944000"/>
            <a:ext cx="1491840" cy="1205640"/>
          </a:xfrm>
          <a:prstGeom prst="cloud">
            <a:avLst/>
          </a:prstGeom>
          <a:solidFill>
            <a:srgbClr val="b4a7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5"/>
          <p:cNvSpPr/>
          <p:nvPr/>
        </p:nvSpPr>
        <p:spPr>
          <a:xfrm flipH="1" rot="10800000">
            <a:off x="4822920" y="3452400"/>
            <a:ext cx="80460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6"/>
          <p:cNvSpPr/>
          <p:nvPr/>
        </p:nvSpPr>
        <p:spPr>
          <a:xfrm flipH="1" rot="10800000">
            <a:off x="6982920" y="2179080"/>
            <a:ext cx="8377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TextShape 7"/>
          <p:cNvSpPr txBox="1"/>
          <p:nvPr/>
        </p:nvSpPr>
        <p:spPr>
          <a:xfrm>
            <a:off x="504000" y="5190480"/>
            <a:ext cx="799200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browser makes a request to the server for the script.js file, just like it would for a CSS file or an image...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8"/>
          <p:cNvSpPr/>
          <p:nvPr/>
        </p:nvSpPr>
        <p:spPr>
          <a:xfrm>
            <a:off x="25560" y="179856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298;p40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320" name="CustomShape 1"/>
          <p:cNvSpPr/>
          <p:nvPr/>
        </p:nvSpPr>
        <p:spPr>
          <a:xfrm flipH="1" rot="10800000">
            <a:off x="2032920" y="4320000"/>
            <a:ext cx="465120" cy="56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Google Shape;300;p40" descr=""/>
          <p:cNvPicPr/>
          <p:nvPr/>
        </p:nvPicPr>
        <p:blipFill>
          <a:blip r:embed="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322" name="Google Shape;301;p40" descr=""/>
          <p:cNvPicPr/>
          <p:nvPr/>
        </p:nvPicPr>
        <p:blipFill>
          <a:blip r:embed=""/>
          <a:stretch/>
        </p:blipFill>
        <p:spPr>
          <a:xfrm>
            <a:off x="6939000" y="1251000"/>
            <a:ext cx="2061000" cy="2061000"/>
          </a:xfrm>
          <a:prstGeom prst="rect">
            <a:avLst/>
          </a:prstGeom>
          <a:ln>
            <a:noFill/>
          </a:ln>
        </p:spPr>
      </p:pic>
      <p:pic>
        <p:nvPicPr>
          <p:cNvPr id="323" name="Google Shape;302;p40" descr=""/>
          <p:cNvPicPr/>
          <p:nvPr/>
        </p:nvPicPr>
        <p:blipFill>
          <a:blip r:embed="rId1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  <p:sp>
        <p:nvSpPr>
          <p:cNvPr id="324" name="CustomShape 2"/>
          <p:cNvSpPr/>
          <p:nvPr/>
        </p:nvSpPr>
        <p:spPr>
          <a:xfrm>
            <a:off x="0" y="661320"/>
            <a:ext cx="6717240" cy="20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&lt;title&gt;CS 193X&lt;/title&gt;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rel="stylesheet" href="style.css"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script.js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 flipH="1" rot="10800000">
            <a:off x="3083040" y="3452400"/>
            <a:ext cx="10440" cy="10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4"/>
          <p:cNvSpPr/>
          <p:nvPr/>
        </p:nvSpPr>
        <p:spPr>
          <a:xfrm>
            <a:off x="5067000" y="2116440"/>
            <a:ext cx="1491840" cy="1205640"/>
          </a:xfrm>
          <a:prstGeom prst="cloud">
            <a:avLst/>
          </a:prstGeom>
          <a:solidFill>
            <a:srgbClr val="b4a7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5"/>
          <p:cNvSpPr/>
          <p:nvPr/>
        </p:nvSpPr>
        <p:spPr>
          <a:xfrm flipH="1" rot="10800000">
            <a:off x="5139720" y="345240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6"/>
          <p:cNvSpPr/>
          <p:nvPr/>
        </p:nvSpPr>
        <p:spPr>
          <a:xfrm flipH="1" rot="10800000">
            <a:off x="7266600" y="217908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7"/>
          <p:cNvSpPr/>
          <p:nvPr/>
        </p:nvSpPr>
        <p:spPr>
          <a:xfrm flipH="1">
            <a:off x="6221880" y="185004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8"/>
          <p:cNvSpPr/>
          <p:nvPr/>
        </p:nvSpPr>
        <p:spPr>
          <a:xfrm flipH="1">
            <a:off x="4095000" y="312336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31" name="Google Shape;310;p40" descr=""/>
          <p:cNvPicPr/>
          <p:nvPr/>
        </p:nvPicPr>
        <p:blipFill>
          <a:blip r:embed="rId2"/>
          <a:stretch/>
        </p:blipFill>
        <p:spPr>
          <a:xfrm>
            <a:off x="4841280" y="3331440"/>
            <a:ext cx="538920" cy="538920"/>
          </a:xfrm>
          <a:prstGeom prst="rect">
            <a:avLst/>
          </a:prstGeom>
          <a:ln>
            <a:noFill/>
          </a:ln>
        </p:spPr>
      </p:pic>
      <p:sp>
        <p:nvSpPr>
          <p:cNvPr id="332" name="TextShape 9"/>
          <p:cNvSpPr txBox="1"/>
          <p:nvPr/>
        </p:nvSpPr>
        <p:spPr>
          <a:xfrm>
            <a:off x="1144440" y="5178960"/>
            <a:ext cx="757836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And the server responds with the JavaScript file, just like it would with a CSS file or an image...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10"/>
          <p:cNvSpPr/>
          <p:nvPr/>
        </p:nvSpPr>
        <p:spPr>
          <a:xfrm>
            <a:off x="135720" y="17784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17;p41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335" name="CustomShape 1"/>
          <p:cNvSpPr/>
          <p:nvPr/>
        </p:nvSpPr>
        <p:spPr>
          <a:xfrm flipH="1" rot="10800000">
            <a:off x="2032920" y="4490640"/>
            <a:ext cx="8107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36" name="Google Shape;319;p41" descr=""/>
          <p:cNvPicPr/>
          <p:nvPr/>
        </p:nvPicPr>
        <p:blipFill>
          <a:blip r:embed="rId1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337" name="Google Shape;320;p41" descr=""/>
          <p:cNvPicPr/>
          <p:nvPr/>
        </p:nvPicPr>
        <p:blipFill>
          <a:blip r:embed="rId2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  <p:sp>
        <p:nvSpPr>
          <p:cNvPr id="338" name="CustomShape 2"/>
          <p:cNvSpPr/>
          <p:nvPr/>
        </p:nvSpPr>
        <p:spPr>
          <a:xfrm>
            <a:off x="0" y="661320"/>
            <a:ext cx="6717240" cy="20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&lt;title&gt;web&lt;/title&gt;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rel="stylesheet" href="style.css"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script.js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3"/>
          <p:cNvSpPr/>
          <p:nvPr/>
        </p:nvSpPr>
        <p:spPr>
          <a:xfrm flipH="1" rot="10800000">
            <a:off x="3072600" y="3452400"/>
            <a:ext cx="10440" cy="10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40" name="Google Shape;323;p41" descr=""/>
          <p:cNvPicPr/>
          <p:nvPr/>
        </p:nvPicPr>
        <p:blipFill>
          <a:blip r:embed="rId3"/>
          <a:stretch/>
        </p:blipFill>
        <p:spPr>
          <a:xfrm>
            <a:off x="2799720" y="4571640"/>
            <a:ext cx="538920" cy="538920"/>
          </a:xfrm>
          <a:prstGeom prst="rect">
            <a:avLst/>
          </a:prstGeom>
          <a:ln>
            <a:noFill/>
          </a:ln>
        </p:spPr>
      </p:pic>
      <p:sp>
        <p:nvSpPr>
          <p:cNvPr id="341" name="TextShape 4"/>
          <p:cNvSpPr txBox="1"/>
          <p:nvPr/>
        </p:nvSpPr>
        <p:spPr>
          <a:xfrm>
            <a:off x="1144440" y="5178960"/>
            <a:ext cx="7578360" cy="1497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Now at this point, the JavaScript file will execute "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client-side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", or in the browser on the user's computer.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5"/>
          <p:cNvSpPr/>
          <p:nvPr/>
        </p:nvSpPr>
        <p:spPr>
          <a:xfrm>
            <a:off x="4930920" y="3228480"/>
            <a:ext cx="4069080" cy="6595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console.log('Hello, world!');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6"/>
          <p:cNvSpPr/>
          <p:nvPr/>
        </p:nvSpPr>
        <p:spPr>
          <a:xfrm>
            <a:off x="135720" y="17784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7"/>
          <p:cNvSpPr/>
          <p:nvPr/>
        </p:nvSpPr>
        <p:spPr>
          <a:xfrm>
            <a:off x="4368600" y="333144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520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JavaScript execution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 is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 "main method"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script file is executed from top to bottom.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There's 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 compilation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by the developer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JavaScript is compiled and executed on the fly by the browser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(Note that this is slightly different than being "interpreted": see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just-in-time (JIT) compilation</a:t>
            </a: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490320" y="600120"/>
            <a:ext cx="6367320" cy="545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How do web pages work again?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599760" y="5683680"/>
            <a:ext cx="5579640" cy="6595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console.log('Hello, world!');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599760" y="720360"/>
            <a:ext cx="6634800" cy="42681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&lt;!DOCTYPE html&gt;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&lt;html&gt;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&lt;meta charset="utf-8"&gt;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&lt;title&gt;First JS Example&lt;/title&gt;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src="script.js"&gt;&lt;/script&gt;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&lt;body&gt;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&lt;/body&gt;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&lt;/html&gt;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599760" y="5243040"/>
            <a:ext cx="1089000" cy="4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4"/>
          <p:cNvSpPr/>
          <p:nvPr/>
        </p:nvSpPr>
        <p:spPr>
          <a:xfrm>
            <a:off x="675720" y="280080"/>
            <a:ext cx="2368440" cy="4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first-js.html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839520" y="5559840"/>
            <a:ext cx="757836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Hey, nothing happened!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2" name="Google Shape;347;p44" descr=""/>
          <p:cNvPicPr/>
          <p:nvPr/>
        </p:nvPicPr>
        <p:blipFill>
          <a:blip r:embed="rId1"/>
          <a:srcRect l="7696" t="6013" r="8922" b="15705"/>
          <a:stretch/>
        </p:blipFill>
        <p:spPr>
          <a:xfrm>
            <a:off x="1045080" y="536400"/>
            <a:ext cx="7053480" cy="48308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2;p45" descr=""/>
          <p:cNvPicPr/>
          <p:nvPr/>
        </p:nvPicPr>
        <p:blipFill>
          <a:blip r:embed="rId1"/>
          <a:stretch/>
        </p:blipFill>
        <p:spPr>
          <a:xfrm>
            <a:off x="665280" y="363600"/>
            <a:ext cx="7812720" cy="52124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354" name="TextShape 1"/>
          <p:cNvSpPr txBox="1"/>
          <p:nvPr/>
        </p:nvSpPr>
        <p:spPr>
          <a:xfrm>
            <a:off x="839520" y="5559840"/>
            <a:ext cx="757836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Right-click (or control-click on Mac) and choose "Inspect"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8;p46" descr=""/>
          <p:cNvPicPr/>
          <p:nvPr/>
        </p:nvPicPr>
        <p:blipFill>
          <a:blip r:embed="rId1"/>
          <a:stretch/>
        </p:blipFill>
        <p:spPr>
          <a:xfrm>
            <a:off x="987840" y="325800"/>
            <a:ext cx="7168320" cy="56635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356" name="CustomShape 1"/>
          <p:cNvSpPr/>
          <p:nvPr/>
        </p:nvSpPr>
        <p:spPr>
          <a:xfrm>
            <a:off x="2262960" y="2954160"/>
            <a:ext cx="587520" cy="40644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TextShape 2"/>
          <p:cNvSpPr txBox="1"/>
          <p:nvPr/>
        </p:nvSpPr>
        <p:spPr>
          <a:xfrm>
            <a:off x="864000" y="5976000"/>
            <a:ext cx="757836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Click "Console" tab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65;p47" descr=""/>
          <p:cNvPicPr/>
          <p:nvPr/>
        </p:nvPicPr>
        <p:blipFill>
          <a:blip r:embed="rId1"/>
          <a:stretch/>
        </p:blipFill>
        <p:spPr>
          <a:xfrm>
            <a:off x="478800" y="152280"/>
            <a:ext cx="8185680" cy="65527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70;p48" descr=""/>
          <p:cNvPicPr/>
          <p:nvPr/>
        </p:nvPicPr>
        <p:blipFill>
          <a:blip r:embed="rId1"/>
          <a:srcRect l="0" t="51030" r="0" b="0"/>
          <a:stretch/>
        </p:blipFill>
        <p:spPr>
          <a:xfrm>
            <a:off x="478800" y="753480"/>
            <a:ext cx="8185680" cy="349488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360" name="TextShape 1"/>
          <p:cNvSpPr txBox="1"/>
          <p:nvPr/>
        </p:nvSpPr>
        <p:spPr>
          <a:xfrm>
            <a:off x="839520" y="4510800"/>
            <a:ext cx="757836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"Console" tab is also 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REPL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or an interactive language shell, so you can type in JavaScript expressions, etc. to test out the language.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will be using this throughout the quarter!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490320" y="600120"/>
            <a:ext cx="6367320" cy="545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JavaScript </a:t>
            </a: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language features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Same as Java/C++/C-style langs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782280" y="1446120"/>
            <a:ext cx="8267040" cy="23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TextShape 3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for-loops: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for (let i = 0; i &lt; 5; i++) { … 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while-loops: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while (notFinished) { … }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comments: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comment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/* comment */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conditionals (if statements):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if (...)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...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} else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...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One way of defining a JavaScript function is with the following syntax: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name()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 </a:t>
            </a:r>
            <a:r>
              <a:rPr b="1" i="1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statement</a:t>
            </a:r>
            <a:r>
              <a:rPr b="0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 </a:t>
            </a:r>
            <a:r>
              <a:rPr b="1" i="1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statement</a:t>
            </a:r>
            <a:r>
              <a:rPr b="0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</a:t>
            </a:r>
            <a:r>
              <a:rPr b="0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94;p52" descr=""/>
          <p:cNvPicPr/>
          <p:nvPr/>
        </p:nvPicPr>
        <p:blipFill>
          <a:blip r:embed="rId1"/>
          <a:stretch/>
        </p:blipFill>
        <p:spPr>
          <a:xfrm>
            <a:off x="5031000" y="3819600"/>
            <a:ext cx="3931920" cy="22359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368" name="TextShape 1"/>
          <p:cNvSpPr txBox="1"/>
          <p:nvPr/>
        </p:nvSpPr>
        <p:spPr>
          <a:xfrm>
            <a:off x="5031000" y="6055920"/>
            <a:ext cx="393192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 output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434160" y="569520"/>
            <a:ext cx="7011720" cy="30322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hello()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console.log('Hello!');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console.log('Welcome to JavaScript');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434160" y="129240"/>
            <a:ext cx="1089000" cy="4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495000" y="1773720"/>
            <a:ext cx="269892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are on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your laptop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Google Shape;79;p17" descr=""/>
          <p:cNvPicPr/>
          <p:nvPr/>
        </p:nvPicPr>
        <p:blipFill>
          <a:blip r:embed="rId1"/>
          <a:srcRect l="23150" t="26087" r="64657" b="29204"/>
          <a:stretch/>
        </p:blipFill>
        <p:spPr>
          <a:xfrm>
            <a:off x="943560" y="2678040"/>
            <a:ext cx="1801800" cy="2319120"/>
          </a:xfrm>
          <a:prstGeom prst="rect">
            <a:avLst/>
          </a:prstGeom>
          <a:ln>
            <a:noFill/>
          </a:ln>
        </p:spPr>
      </p:pic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402;p53" descr=""/>
          <p:cNvPicPr/>
          <p:nvPr/>
        </p:nvPicPr>
        <p:blipFill>
          <a:blip r:embed="rId1"/>
          <a:stretch/>
        </p:blipFill>
        <p:spPr>
          <a:xfrm>
            <a:off x="5031000" y="3819600"/>
            <a:ext cx="3931920" cy="22359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372" name="TextShape 1"/>
          <p:cNvSpPr txBox="1"/>
          <p:nvPr/>
        </p:nvSpPr>
        <p:spPr>
          <a:xfrm>
            <a:off x="5031000" y="6055920"/>
            <a:ext cx="393192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 output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1958040" y="569520"/>
            <a:ext cx="7011720" cy="30322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hello()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console.log('Hello!');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console.log('Welcome to JavaScript');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2034360" y="129240"/>
            <a:ext cx="1089000" cy="4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TextShape 4"/>
          <p:cNvSpPr txBox="1"/>
          <p:nvPr/>
        </p:nvSpPr>
        <p:spPr>
          <a:xfrm>
            <a:off x="524520" y="3739680"/>
            <a:ext cx="3723480" cy="2236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browser "executes" the function definition first, but that just creates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function (and it doesn't run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function), similar to a variable declaration.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967320" y="569520"/>
            <a:ext cx="7011720" cy="30322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hello()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console.log('Hello!');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console.log('Welcome to JavaScript');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967320" y="129240"/>
            <a:ext cx="1089000" cy="4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TextShape 3"/>
          <p:cNvSpPr txBox="1"/>
          <p:nvPr/>
        </p:nvSpPr>
        <p:spPr>
          <a:xfrm>
            <a:off x="782640" y="4074840"/>
            <a:ext cx="7578360" cy="928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Q: Does this work?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357840" y="569520"/>
            <a:ext cx="7011720" cy="30322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hello()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console.log('Hello!');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console.log('Welcome to JavaScript');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357840" y="129240"/>
            <a:ext cx="1089000" cy="4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57840" y="3692160"/>
            <a:ext cx="4672800" cy="234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A: Yes, for this particular syntax.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This works because function declarations are "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hoisted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 (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mdn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think of it as if the definition gets moved to the top of the scope in which it's defined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(though that's not what actually happens)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2" name="Google Shape;421;p55" descr=""/>
          <p:cNvPicPr/>
          <p:nvPr/>
        </p:nvPicPr>
        <p:blipFill>
          <a:blip r:embed="rId2"/>
          <a:stretch/>
        </p:blipFill>
        <p:spPr>
          <a:xfrm>
            <a:off x="5031000" y="3819600"/>
            <a:ext cx="3931920" cy="22359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383" name="TextShape 4"/>
          <p:cNvSpPr txBox="1"/>
          <p:nvPr/>
        </p:nvSpPr>
        <p:spPr>
          <a:xfrm>
            <a:off x="5031000" y="6055920"/>
            <a:ext cx="393192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 output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357840" y="569520"/>
            <a:ext cx="7011720" cy="30322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hello();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hello()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console.log('Hello!');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console.log('Welcome to JavaScript');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357840" y="129240"/>
            <a:ext cx="1089000" cy="4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TextShape 3"/>
          <p:cNvSpPr txBox="1"/>
          <p:nvPr/>
        </p:nvSpPr>
        <p:spPr>
          <a:xfrm>
            <a:off x="357840" y="3692160"/>
            <a:ext cx="4314240" cy="287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Caveats: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 are other ways to define functions that do not get hoisted; we'll visit this once we graduate from Amateur 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Try not to rely on hoisting when coding. </a:t>
            </a:r>
            <a:r>
              <a:rPr b="0" lang="en-US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It gets bad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7" name="Google Shape;430;p56" descr=""/>
          <p:cNvPicPr/>
          <p:nvPr/>
        </p:nvPicPr>
        <p:blipFill>
          <a:blip r:embed="rId2"/>
          <a:stretch/>
        </p:blipFill>
        <p:spPr>
          <a:xfrm>
            <a:off x="5031000" y="3819600"/>
            <a:ext cx="3931920" cy="22359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388" name="TextShape 4"/>
          <p:cNvSpPr txBox="1"/>
          <p:nvPr/>
        </p:nvSpPr>
        <p:spPr>
          <a:xfrm>
            <a:off x="5031000" y="6055920"/>
            <a:ext cx="3931920" cy="100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 output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Variables: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,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,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782640" y="1560240"/>
            <a:ext cx="836100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Declare a variable in JS with one of three keywords: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	</a:t>
            </a:r>
            <a:r>
              <a:rPr b="0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Function scope variable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x = 15;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Block scope variable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fruit = 'banana';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Block scope constant; cannot be reassigned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isHungry = true;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do not declare the datatype of the variable before using it ("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dynamically typed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Function parameters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TextShape 2"/>
          <p:cNvSpPr txBox="1"/>
          <p:nvPr/>
        </p:nvSpPr>
        <p:spPr>
          <a:xfrm>
            <a:off x="782640" y="1560240"/>
            <a:ext cx="791388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printMessage(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message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,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times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for (var i = 0; i &lt;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times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; i++)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message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 parameters are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declared with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or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Understanding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TextShape 2"/>
          <p:cNvSpPr txBox="1"/>
          <p:nvPr/>
        </p:nvSpPr>
        <p:spPr>
          <a:xfrm>
            <a:off x="782640" y="1560240"/>
            <a:ext cx="7578360" cy="3337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printMessage(message, times)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for (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i = 0; i &lt; times; i++)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console.log(message);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console.log('Value of i is ' + i);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printMessage('hello', 3);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3"/>
          <p:cNvSpPr/>
          <p:nvPr/>
        </p:nvSpPr>
        <p:spPr>
          <a:xfrm>
            <a:off x="1738440" y="4974120"/>
            <a:ext cx="566676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Q: What happens if we try to print "i" at the end of the loop?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Understanding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TextShape 2"/>
          <p:cNvSpPr txBox="1"/>
          <p:nvPr/>
        </p:nvSpPr>
        <p:spPr>
          <a:xfrm>
            <a:off x="782640" y="1560240"/>
            <a:ext cx="7578360" cy="3202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printMessage(message, times)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for (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i = 0; i &lt; times; i++)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console.log(message);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console.log('Value of i is ' + i);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printMessage('hello', 3);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8" name="Google Shape;457;p60" descr=""/>
          <p:cNvPicPr/>
          <p:nvPr/>
        </p:nvPicPr>
        <p:blipFill>
          <a:blip r:embed="rId1"/>
          <a:stretch/>
        </p:blipFill>
        <p:spPr>
          <a:xfrm>
            <a:off x="782640" y="4945680"/>
            <a:ext cx="3619080" cy="14475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399" name="TextShape 3"/>
          <p:cNvSpPr txBox="1"/>
          <p:nvPr/>
        </p:nvSpPr>
        <p:spPr>
          <a:xfrm>
            <a:off x="4626360" y="4863960"/>
            <a:ext cx="4070520" cy="161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value of "i" is readable outside of the for-loop because variables declared with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have function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scope.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Function scope with var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TextShape 2"/>
          <p:cNvSpPr txBox="1"/>
          <p:nvPr/>
        </p:nvSpPr>
        <p:spPr>
          <a:xfrm>
            <a:off x="401760" y="1560240"/>
            <a:ext cx="5125320" cy="2388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 x = 10;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if (x &gt; 0)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y = 10;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console.log('Value of y is ' + y);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2" name="Google Shape;465;p61" descr=""/>
          <p:cNvPicPr/>
          <p:nvPr/>
        </p:nvPicPr>
        <p:blipFill>
          <a:blip r:embed="rId1"/>
          <a:stretch/>
        </p:blipFill>
        <p:spPr>
          <a:xfrm>
            <a:off x="5648040" y="2211480"/>
            <a:ext cx="3219120" cy="10854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403" name="TextShape 3"/>
          <p:cNvSpPr txBox="1"/>
          <p:nvPr/>
        </p:nvSpPr>
        <p:spPr>
          <a:xfrm>
            <a:off x="782640" y="3864240"/>
            <a:ext cx="7578360" cy="161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Variables declared with "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 have function-level scope and do not go out of scope at the end of blocks; only at the end of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Therefore you can refer to the same variable after the block has ended (e.g. after the loop or if-statement in which they are declared)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Function scope with var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TextShape 2"/>
          <p:cNvSpPr txBox="1"/>
          <p:nvPr/>
        </p:nvSpPr>
        <p:spPr>
          <a:xfrm>
            <a:off x="782640" y="5235840"/>
            <a:ext cx="7578360" cy="161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you can't refer to a variable outside of the function in which it's declared.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6" name="Google Shape;473;p62" descr=""/>
          <p:cNvPicPr/>
          <p:nvPr/>
        </p:nvPicPr>
        <p:blipFill>
          <a:blip r:embed="rId1"/>
          <a:stretch/>
        </p:blipFill>
        <p:spPr>
          <a:xfrm>
            <a:off x="721080" y="4106880"/>
            <a:ext cx="7143480" cy="11286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407" name="Google Shape;474;p62" descr=""/>
          <p:cNvPicPr/>
          <p:nvPr/>
        </p:nvPicPr>
        <p:blipFill>
          <a:blip r:embed="rId2"/>
          <a:stretch/>
        </p:blipFill>
        <p:spPr>
          <a:xfrm>
            <a:off x="721080" y="1515960"/>
            <a:ext cx="5105160" cy="23810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2986920" y="658440"/>
            <a:ext cx="269892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Your laptop is running a web browser, e.g. Chrome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Google Shape;85;p18" descr=""/>
          <p:cNvPicPr/>
          <p:nvPr/>
        </p:nvPicPr>
        <p:blipFill>
          <a:blip r:embed="rId1"/>
          <a:srcRect l="23150" t="26087" r="64657" b="29204"/>
          <a:stretch/>
        </p:blipFill>
        <p:spPr>
          <a:xfrm>
            <a:off x="943560" y="2678040"/>
            <a:ext cx="1801800" cy="2319120"/>
          </a:xfrm>
          <a:prstGeom prst="rect">
            <a:avLst/>
          </a:prstGeom>
          <a:ln>
            <a:noFill/>
          </a:ln>
        </p:spPr>
      </p:pic>
      <p:sp>
        <p:nvSpPr>
          <p:cNvPr id="195" name="CustomShape 2"/>
          <p:cNvSpPr/>
          <p:nvPr/>
        </p:nvSpPr>
        <p:spPr>
          <a:xfrm flipH="1" rot="10800000">
            <a:off x="3436560" y="4401000"/>
            <a:ext cx="1205280" cy="110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96" name="Google Shape;87;p18" descr=""/>
          <p:cNvPicPr/>
          <p:nvPr/>
        </p:nvPicPr>
        <p:blipFill>
          <a:blip r:embed="rId2"/>
          <a:stretch/>
        </p:blipFill>
        <p:spPr>
          <a:xfrm>
            <a:off x="3522960" y="2437920"/>
            <a:ext cx="2852280" cy="198216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Understanding </a:t>
            </a:r>
            <a:r>
              <a:rPr b="0" lang="en-US" sz="3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TextShape 2"/>
          <p:cNvSpPr txBox="1"/>
          <p:nvPr/>
        </p:nvSpPr>
        <p:spPr>
          <a:xfrm>
            <a:off x="782640" y="1560240"/>
            <a:ext cx="7578360" cy="3202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printMessage(message, times)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for (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i = 0; i &lt; times; i++)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console.log(message);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console.log('Value of i is ' + i);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printMessage('hello', 3);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1738440" y="4974120"/>
            <a:ext cx="566676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Q: What happens if we try to print "i" at the end of the loop?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Understanding </a:t>
            </a:r>
            <a:r>
              <a:rPr b="0" lang="en-US" sz="3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782640" y="1560240"/>
            <a:ext cx="7578360" cy="3202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f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unction printMessage(message, times)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for (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i = 0; i &lt; times; i++)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console.log(message);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console.log('Value of i is ' + i);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printMessage('hello', 3);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3" name="Google Shape;488;p64" descr=""/>
          <p:cNvPicPr/>
          <p:nvPr/>
        </p:nvPicPr>
        <p:blipFill>
          <a:blip r:embed="rId1"/>
          <a:stretch/>
        </p:blipFill>
        <p:spPr>
          <a:xfrm>
            <a:off x="782640" y="4763160"/>
            <a:ext cx="6014520" cy="17899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414" name="TextShape 3"/>
          <p:cNvSpPr txBox="1"/>
          <p:nvPr/>
        </p:nvSpPr>
        <p:spPr>
          <a:xfrm>
            <a:off x="6887160" y="4852800"/>
            <a:ext cx="2186280" cy="161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has block-scope so this results in an error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Understanding </a:t>
            </a:r>
            <a:r>
              <a:rPr b="0" lang="en-US" sz="3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TextShape 2"/>
          <p:cNvSpPr txBox="1"/>
          <p:nvPr/>
        </p:nvSpPr>
        <p:spPr>
          <a:xfrm>
            <a:off x="782640" y="1560240"/>
            <a:ext cx="7578360" cy="3202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 x = 10;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if (x &gt; 0)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y = 10;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console.log(y);  // error!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7" name="Google Shape;496;p65" descr=""/>
          <p:cNvPicPr/>
          <p:nvPr/>
        </p:nvPicPr>
        <p:blipFill>
          <a:blip r:embed="rId1"/>
          <a:stretch/>
        </p:blipFill>
        <p:spPr>
          <a:xfrm>
            <a:off x="782640" y="4176720"/>
            <a:ext cx="6381360" cy="11808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418" name="TextShape 3"/>
          <p:cNvSpPr txBox="1"/>
          <p:nvPr/>
        </p:nvSpPr>
        <p:spPr>
          <a:xfrm>
            <a:off x="782640" y="5576040"/>
            <a:ext cx="7578360" cy="979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Like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let, const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also  has block-scope, so accessing the variable outside the block results in an error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Understanding </a:t>
            </a:r>
            <a:r>
              <a:rPr b="0" lang="en-US" sz="3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TextShape 2"/>
          <p:cNvSpPr txBox="1"/>
          <p:nvPr/>
        </p:nvSpPr>
        <p:spPr>
          <a:xfrm>
            <a:off x="858960" y="1560240"/>
            <a:ext cx="7578360" cy="3202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y = 10;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y = 0;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      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error!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y++;            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error!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list = [1, 2, 3];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list.push(4);   </a:t>
            </a:r>
            <a:r>
              <a:rPr b="1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OK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TextShape 3"/>
          <p:cNvSpPr txBox="1"/>
          <p:nvPr/>
        </p:nvSpPr>
        <p:spPr>
          <a:xfrm>
            <a:off x="782640" y="4204440"/>
            <a:ext cx="7578360" cy="2457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declared variables cannot be reassigned.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However, it doesn't provide true const correctness, so you can still modify the underlying object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(In other words, it behaves like Java's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final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keyword and not C++'s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keyword)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Contrasting with </a:t>
            </a:r>
            <a:r>
              <a:rPr b="0" lang="en-US" sz="3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TextShape 2"/>
          <p:cNvSpPr txBox="1"/>
          <p:nvPr/>
        </p:nvSpPr>
        <p:spPr>
          <a:xfrm>
            <a:off x="858960" y="1560240"/>
            <a:ext cx="7578360" cy="3202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y = 10;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y = 0;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      </a:t>
            </a:r>
            <a:r>
              <a:rPr b="1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OK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y++;            </a:t>
            </a:r>
            <a:r>
              <a:rPr b="1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OK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list = [1, 2, 3];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list.push(4);   </a:t>
            </a:r>
            <a:r>
              <a:rPr b="1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OK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TextShape 3"/>
          <p:cNvSpPr txBox="1"/>
          <p:nvPr/>
        </p:nvSpPr>
        <p:spPr>
          <a:xfrm>
            <a:off x="782640" y="4204440"/>
            <a:ext cx="7578360" cy="2457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can be reassigned, which is the difference between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Variables best practices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Use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whenever possible.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If you need a variable to be reassignable, use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Don't use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will see a ton of example code on the internet with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since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are relatively new.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However,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are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well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-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supported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so there's no reason not to use them.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(This is also what the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3"/>
              </a:rPr>
              <a:t>Google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4"/>
              </a:rPr>
              <a:t>AirBnB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JavaScript Style Guides recommend.)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Variables best practices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Use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whenever possible.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If you need a variable to be reassignable, use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Don't use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9900ff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will see a ton of example code on the internet with 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var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since 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are relatively new.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However,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are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well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-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supported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so there's no reason not to use them.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(This is also what the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3"/>
              </a:rPr>
              <a:t>Google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4"/>
              </a:rPr>
              <a:t>AirBnB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JavaScript Style Guides recommend.)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1643040" y="4356000"/>
            <a:ext cx="6058800" cy="2320920"/>
          </a:xfrm>
          <a:prstGeom prst="roundRect">
            <a:avLst>
              <a:gd name="adj" fmla="val 16667"/>
            </a:avLst>
          </a:prstGeom>
          <a:solidFill>
            <a:srgbClr val="f4ebff"/>
          </a:solidFill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Aside: The internet has a </a:t>
            </a:r>
            <a:r>
              <a:rPr b="1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ton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of misinformation about JavaScript!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Including several "accepted" StackOverflow answers, tutorials, etc. Lots of stuff online is years out of date.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Tread carefully.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Types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TextShape 2"/>
          <p:cNvSpPr txBox="1"/>
          <p:nvPr/>
        </p:nvSpPr>
        <p:spPr>
          <a:xfrm>
            <a:off x="576000" y="1584000"/>
            <a:ext cx="798912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JS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variables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do not have types, but the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values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do.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 are six primitive types (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mdn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Boolean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: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true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3"/>
              </a:rPr>
              <a:t>Number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: everything is a double (no integers)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4"/>
              </a:rPr>
              <a:t>String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in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'single'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or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"double-quotes"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5"/>
              </a:rPr>
              <a:t>Symbol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</a:t>
            </a:r>
            <a:r>
              <a:rPr b="0" i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(skipping this today)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6"/>
              </a:rPr>
              <a:t>Null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null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a value meaning "this has no value"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7"/>
              </a:rPr>
              <a:t>Undefined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the value of a variable with no value assigned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 are also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8"/>
              </a:rPr>
              <a:t>Object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types, including Array, Date, String (the object wrapper for the primitive type), 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Numbers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782280" y="1446120"/>
            <a:ext cx="826704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homework = 0.45;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midterm = 0.2;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final = 0.35;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score =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homework * 87 + midterm * 90 + final * 95;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console.log(score);     </a:t>
            </a:r>
            <a:r>
              <a:rPr b="1" lang="en-US" sz="22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90.4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701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Numbers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TextShape 2"/>
          <p:cNvSpPr txBox="1"/>
          <p:nvPr/>
        </p:nvSpPr>
        <p:spPr>
          <a:xfrm>
            <a:off x="467280" y="4164120"/>
            <a:ext cx="8334720" cy="233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All numbers are floating point real numbers. No integer type.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Operators are like Java or C++.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Precedence like Java or C++.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 few special values: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NaN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(not-a-number), +Infinity, -Infinity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There's a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Math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class: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Math.floor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Math.ceil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etc.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3"/>
          <p:cNvSpPr/>
          <p:nvPr/>
        </p:nvSpPr>
        <p:spPr>
          <a:xfrm>
            <a:off x="782280" y="1446120"/>
            <a:ext cx="826704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homework = 0.45;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midterm = 0.2;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final = 0.35;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score =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homework * 87 + midterm * 90 + final * 95;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console.log(score);     </a:t>
            </a:r>
            <a:r>
              <a:rPr b="1" lang="en-US" sz="20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90.4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3137400" y="998640"/>
            <a:ext cx="269892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type a URL in the address bar and hit "enter"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Google Shape;93;p19" descr=""/>
          <p:cNvPicPr/>
          <p:nvPr/>
        </p:nvPicPr>
        <p:blipFill>
          <a:blip r:embed="rId1"/>
          <a:srcRect l="23150" t="26087" r="64657" b="29204"/>
          <a:stretch/>
        </p:blipFill>
        <p:spPr>
          <a:xfrm>
            <a:off x="358200" y="2678040"/>
            <a:ext cx="1801800" cy="231912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 flipH="1" rot="10800000">
            <a:off x="2687760" y="4464000"/>
            <a:ext cx="1205280" cy="110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Google Shape;95;p19" descr=""/>
          <p:cNvPicPr/>
          <p:nvPr/>
        </p:nvPicPr>
        <p:blipFill>
          <a:blip r:embed="rId2"/>
          <a:stretch/>
        </p:blipFill>
        <p:spPr>
          <a:xfrm>
            <a:off x="2687760" y="2376000"/>
            <a:ext cx="6168240" cy="428652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sp>
        <p:nvSpPr>
          <p:cNvPr id="201" name="CustomShape 3"/>
          <p:cNvSpPr/>
          <p:nvPr/>
        </p:nvSpPr>
        <p:spPr>
          <a:xfrm>
            <a:off x="3889080" y="2376000"/>
            <a:ext cx="4606920" cy="44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https://fullstackccu.github.io/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Strings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2"/>
          <p:cNvSpPr/>
          <p:nvPr/>
        </p:nvSpPr>
        <p:spPr>
          <a:xfrm>
            <a:off x="782280" y="1674720"/>
            <a:ext cx="8267040" cy="23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 snack = 'coo';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snack += 'kies';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snack = snack.toUpperCase();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console.log("I want " + snack);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Strings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TextShape 2"/>
          <p:cNvSpPr txBox="1"/>
          <p:nvPr/>
        </p:nvSpPr>
        <p:spPr>
          <a:xfrm>
            <a:off x="432000" y="3816000"/>
            <a:ext cx="8334720" cy="293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be defined with single or double quotes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Many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style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guides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prefer single-quote, but there is no functionality difference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Immutable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char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type: letters are strings of length one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use plus for concatenation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check size via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length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property (not function)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782280" y="1674720"/>
            <a:ext cx="8267040" cy="23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 snack = 'coo';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snack += 'kies';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snack = snack.toUpperCase();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console.log("I want " + snack);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Boolean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TextShape 2"/>
          <p:cNvSpPr txBox="1"/>
          <p:nvPr/>
        </p:nvSpPr>
        <p:spPr>
          <a:xfrm>
            <a:off x="467280" y="1562400"/>
            <a:ext cx="8334720" cy="1436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 are two literal values for boolean: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true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false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that behave as you would expect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use the usual boolean operators: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&amp;&amp; || !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782640" y="3233880"/>
            <a:ext cx="8267040" cy="310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 isHungry = true;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 isTeenager = age &gt; 12 &amp;&amp; age &lt; 20;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if (isHungry &amp;&amp; isTeenager) {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pizza++;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Boolean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TextShape 2"/>
          <p:cNvSpPr txBox="1"/>
          <p:nvPr/>
        </p:nvSpPr>
        <p:spPr>
          <a:xfrm>
            <a:off x="467280" y="1715040"/>
            <a:ext cx="8334720" cy="430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Non-boolean values can be used in control statements, which get converted to their "truthy" or "falsy" value: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null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undefined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0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NaN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''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""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evaluate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Everything else evaluates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true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if (username)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username is defined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Equality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TextShape 2"/>
          <p:cNvSpPr txBox="1"/>
          <p:nvPr/>
        </p:nvSpPr>
        <p:spPr>
          <a:xfrm>
            <a:off x="782640" y="1560240"/>
            <a:ext cx="7578360" cy="5086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JavaScript's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==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!=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are basically broken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they do an implicit type conversion before the comparison.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'' == '0'  // 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'' == 0  // true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0 == '0'  // true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NaN == NaN  // false 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[''] == ''  // true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false == undefined  // 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false == null  // 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null == undefined  // true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Equality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TextShape 2"/>
          <p:cNvSpPr txBox="1"/>
          <p:nvPr/>
        </p:nvSpPr>
        <p:spPr>
          <a:xfrm>
            <a:off x="782640" y="1560240"/>
            <a:ext cx="7578360" cy="5086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Instead of fixing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==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!=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, the ECMAScript standard kept the existing behavior but added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===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!==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'' === '0'  // 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'' === 0  // 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0 === '0'  // 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NaN === NaN  // still weirdly false 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[''] === ''  // 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false === undefined  // 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false === null  // 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null === undefined  // false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Always use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===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!==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 and don't use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==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or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!=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Null and Undefined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782640" y="1560240"/>
            <a:ext cx="7578360" cy="2885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What's the difference?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null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a value representing the absence of a value, similar to null in Java and nullptr in C++.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undefined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the value given to a variable that has not been a value.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3" name="Google Shape;588;p79" descr=""/>
          <p:cNvPicPr/>
          <p:nvPr/>
        </p:nvPicPr>
        <p:blipFill>
          <a:blip r:embed="rId1"/>
          <a:stretch/>
        </p:blipFill>
        <p:spPr>
          <a:xfrm>
            <a:off x="4104720" y="4508280"/>
            <a:ext cx="2982240" cy="1648080"/>
          </a:xfrm>
          <a:prstGeom prst="rect">
            <a:avLst/>
          </a:prstGeom>
          <a:ln w="28440">
            <a:solidFill>
              <a:srgbClr val="595959"/>
            </a:solidFill>
            <a:round/>
          </a:ln>
        </p:spPr>
      </p:pic>
      <p:pic>
        <p:nvPicPr>
          <p:cNvPr id="454" name="Google Shape;589;p79" descr=""/>
          <p:cNvPicPr/>
          <p:nvPr/>
        </p:nvPicPr>
        <p:blipFill>
          <a:blip r:embed="rId2"/>
          <a:stretch/>
        </p:blipFill>
        <p:spPr>
          <a:xfrm>
            <a:off x="1376640" y="4508280"/>
            <a:ext cx="2304000" cy="1284120"/>
          </a:xfrm>
          <a:prstGeom prst="rect">
            <a:avLst/>
          </a:prstGeom>
          <a:ln w="28440">
            <a:solidFill>
              <a:srgbClr val="595959"/>
            </a:solidFill>
            <a:round/>
          </a:ln>
        </p:spPr>
      </p:pic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Null and Undefined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6" name="TextShape 2"/>
          <p:cNvSpPr txBox="1"/>
          <p:nvPr/>
        </p:nvSpPr>
        <p:spPr>
          <a:xfrm>
            <a:off x="782640" y="1560240"/>
            <a:ext cx="7578360" cy="3334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What's the difference?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null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a value representing the absence of a value, similar to null in Java and nullptr in C++.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undefined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the value given to a variable that has not been a value.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…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however, you can also set a variable's value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undefined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7" name="Google Shape;596;p80" descr=""/>
          <p:cNvPicPr/>
          <p:nvPr/>
        </p:nvPicPr>
        <p:blipFill>
          <a:blip r:embed="rId1"/>
          <a:stretch/>
        </p:blipFill>
        <p:spPr>
          <a:xfrm>
            <a:off x="1269360" y="4973760"/>
            <a:ext cx="3404520" cy="14911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458" name="Google Shape;597;p80" descr=""/>
          <p:cNvPicPr/>
          <p:nvPr/>
        </p:nvPicPr>
        <p:blipFill>
          <a:blip r:embed="rId2"/>
          <a:stretch/>
        </p:blipFill>
        <p:spPr>
          <a:xfrm>
            <a:off x="5101200" y="4895280"/>
            <a:ext cx="2982240" cy="1648080"/>
          </a:xfrm>
          <a:prstGeom prst="rect">
            <a:avLst/>
          </a:prstGeom>
          <a:ln w="28440">
            <a:solidFill>
              <a:srgbClr val="595959"/>
            </a:solidFill>
            <a:round/>
          </a:ln>
        </p:spPr>
      </p:pic>
      <p:pic>
        <p:nvPicPr>
          <p:cNvPr id="459" name="Google Shape;598;p80" descr=""/>
          <p:cNvPicPr/>
          <p:nvPr/>
        </p:nvPicPr>
        <p:blipFill>
          <a:blip r:embed="rId3"/>
          <a:stretch/>
        </p:blipFill>
        <p:spPr>
          <a:xfrm>
            <a:off x="3377160" y="4335480"/>
            <a:ext cx="291240" cy="291240"/>
          </a:xfrm>
          <a:prstGeom prst="rect">
            <a:avLst/>
          </a:prstGeom>
          <a:ln>
            <a:noFill/>
          </a:ln>
        </p:spPr>
      </p:pic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Arrays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Arrays are Object types used to create lists of data.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0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Creates an empty list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 list = [];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 groceries = ['milk', 'cocoa puffs'];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groceries[1] = 'kix';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0-based indexing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Mutable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check size via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length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property (not function)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490320" y="600120"/>
            <a:ext cx="6367320" cy="545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Events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101;p20" descr=""/>
          <p:cNvPicPr/>
          <p:nvPr/>
        </p:nvPicPr>
        <p:blipFill>
          <a:blip r:embed="rId1"/>
          <a:srcRect l="23150" t="26087" r="64657" b="29204"/>
          <a:stretch/>
        </p:blipFill>
        <p:spPr>
          <a:xfrm>
            <a:off x="432000" y="295200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203" name="CustomShape 1"/>
          <p:cNvSpPr/>
          <p:nvPr/>
        </p:nvSpPr>
        <p:spPr>
          <a:xfrm flipH="1" rot="10800000">
            <a:off x="2160000" y="4104000"/>
            <a:ext cx="8107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04" name="Google Shape;103;p20" descr=""/>
          <p:cNvPicPr/>
          <p:nvPr/>
        </p:nvPicPr>
        <p:blipFill>
          <a:blip r:embed="rId2"/>
          <a:stretch/>
        </p:blipFill>
        <p:spPr>
          <a:xfrm>
            <a:off x="2184840" y="255456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205" name="Google Shape;104;p20" descr=""/>
          <p:cNvPicPr/>
          <p:nvPr/>
        </p:nvPicPr>
        <p:blipFill>
          <a:blip r:embed="rId3"/>
          <a:stretch/>
        </p:blipFill>
        <p:spPr>
          <a:xfrm>
            <a:off x="6192000" y="113868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206" name="CustomShape 2"/>
          <p:cNvSpPr/>
          <p:nvPr/>
        </p:nvSpPr>
        <p:spPr>
          <a:xfrm>
            <a:off x="72000" y="4759560"/>
            <a:ext cx="842400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Warning: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Somewhat inaccurate,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massive hand-waving begins now.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See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4"/>
              </a:rPr>
              <a:t>this Quora answer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for slightly more detailed/accurate handwaving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Event-driven programming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TextShape 2"/>
          <p:cNvSpPr txBox="1"/>
          <p:nvPr/>
        </p:nvSpPr>
        <p:spPr>
          <a:xfrm>
            <a:off x="782640" y="1560240"/>
            <a:ext cx="7578360" cy="146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Most JavaScript written in the browser is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event-driven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code doesn't run right away, but it executes after some event fires.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CustomShape 3"/>
          <p:cNvSpPr/>
          <p:nvPr/>
        </p:nvSpPr>
        <p:spPr>
          <a:xfrm>
            <a:off x="1718280" y="3840840"/>
            <a:ext cx="2230560" cy="67788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Me!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6" name="Google Shape;617;p83" descr=""/>
          <p:cNvPicPr/>
          <p:nvPr/>
        </p:nvPicPr>
        <p:blipFill>
          <a:blip r:embed="rId1"/>
          <a:stretch/>
        </p:blipFill>
        <p:spPr>
          <a:xfrm>
            <a:off x="4014360" y="4766400"/>
            <a:ext cx="763200" cy="763200"/>
          </a:xfrm>
          <a:prstGeom prst="rect">
            <a:avLst/>
          </a:prstGeom>
          <a:ln>
            <a:noFill/>
          </a:ln>
        </p:spPr>
      </p:pic>
      <p:sp>
        <p:nvSpPr>
          <p:cNvPr id="467" name="TextShape 4"/>
          <p:cNvSpPr txBox="1"/>
          <p:nvPr/>
        </p:nvSpPr>
        <p:spPr>
          <a:xfrm>
            <a:off x="5064480" y="3236760"/>
            <a:ext cx="3677760" cy="1282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Example: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Here is a UI element that the user can interact with.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1718280" y="3840840"/>
            <a:ext cx="2230560" cy="67788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Me!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TextShape 2"/>
          <p:cNvSpPr txBox="1"/>
          <p:nvPr/>
        </p:nvSpPr>
        <p:spPr>
          <a:xfrm>
            <a:off x="72000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Event-driven programming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TextShape 3"/>
          <p:cNvSpPr txBox="1"/>
          <p:nvPr/>
        </p:nvSpPr>
        <p:spPr>
          <a:xfrm>
            <a:off x="782640" y="1560240"/>
            <a:ext cx="7578360" cy="146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Most JavaScript written in the browser is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event-driven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code doesn't run right away, but it executes after some event fires.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1" name="Google Shape;626;p84" descr=""/>
          <p:cNvPicPr/>
          <p:nvPr/>
        </p:nvPicPr>
        <p:blipFill>
          <a:blip r:embed="rId1"/>
          <a:stretch/>
        </p:blipFill>
        <p:spPr>
          <a:xfrm>
            <a:off x="3393000" y="4223880"/>
            <a:ext cx="763200" cy="763200"/>
          </a:xfrm>
          <a:prstGeom prst="rect">
            <a:avLst/>
          </a:prstGeom>
          <a:ln>
            <a:noFill/>
          </a:ln>
        </p:spPr>
      </p:pic>
      <p:sp>
        <p:nvSpPr>
          <p:cNvPr id="472" name="TextShape 4"/>
          <p:cNvSpPr txBox="1"/>
          <p:nvPr/>
        </p:nvSpPr>
        <p:spPr>
          <a:xfrm>
            <a:off x="1175760" y="5211360"/>
            <a:ext cx="4867920" cy="1282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the user clicks the button...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Event-driven programming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TextShape 2"/>
          <p:cNvSpPr txBox="1"/>
          <p:nvPr/>
        </p:nvSpPr>
        <p:spPr>
          <a:xfrm>
            <a:off x="782640" y="1560240"/>
            <a:ext cx="7578360" cy="146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Most JavaScript written in the browser is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event-driven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code doesn't run right away, but it executes after some event fires.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CustomShape 3"/>
          <p:cNvSpPr/>
          <p:nvPr/>
        </p:nvSpPr>
        <p:spPr>
          <a:xfrm>
            <a:off x="1718280" y="3840840"/>
            <a:ext cx="2230560" cy="677880"/>
          </a:xfrm>
          <a:prstGeom prst="roundRect">
            <a:avLst>
              <a:gd name="adj" fmla="val 50000"/>
            </a:avLst>
          </a:prstGeom>
          <a:solidFill>
            <a:srgbClr val="b7b7b7"/>
          </a:solidFill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Me!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6" name="Google Shape;635;p85" descr=""/>
          <p:cNvPicPr/>
          <p:nvPr/>
        </p:nvPicPr>
        <p:blipFill>
          <a:blip r:embed="rId1"/>
          <a:stretch/>
        </p:blipFill>
        <p:spPr>
          <a:xfrm>
            <a:off x="3393000" y="4223880"/>
            <a:ext cx="763200" cy="763200"/>
          </a:xfrm>
          <a:prstGeom prst="rect">
            <a:avLst/>
          </a:prstGeom>
          <a:ln>
            <a:noFill/>
          </a:ln>
        </p:spPr>
      </p:pic>
      <p:sp>
        <p:nvSpPr>
          <p:cNvPr id="477" name="CustomShape 4"/>
          <p:cNvSpPr/>
          <p:nvPr/>
        </p:nvSpPr>
        <p:spPr>
          <a:xfrm>
            <a:off x="3949200" y="2814840"/>
            <a:ext cx="1883880" cy="1469160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EVENT!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8" name="TextShape 5"/>
          <p:cNvSpPr txBox="1"/>
          <p:nvPr/>
        </p:nvSpPr>
        <p:spPr>
          <a:xfrm>
            <a:off x="1175760" y="5211360"/>
            <a:ext cx="5448240" cy="1282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...the button emits an "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," which is like an announcement that some interesting thing has occurred.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Event-driven programming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0" name="TextShape 2"/>
          <p:cNvSpPr txBox="1"/>
          <p:nvPr/>
        </p:nvSpPr>
        <p:spPr>
          <a:xfrm>
            <a:off x="782640" y="1560240"/>
            <a:ext cx="7578360" cy="146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Most JavaScript written in the browser is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event-driven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code doesn't run right away, but it executes after some event fires.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3"/>
          <p:cNvSpPr/>
          <p:nvPr/>
        </p:nvSpPr>
        <p:spPr>
          <a:xfrm>
            <a:off x="1718280" y="3840840"/>
            <a:ext cx="2230560" cy="677880"/>
          </a:xfrm>
          <a:prstGeom prst="roundRect">
            <a:avLst>
              <a:gd name="adj" fmla="val 50000"/>
            </a:avLst>
          </a:prstGeom>
          <a:solidFill>
            <a:srgbClr val="b7b7b7"/>
          </a:solidFill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Me!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2" name="Google Shape;645;p86" descr=""/>
          <p:cNvPicPr/>
          <p:nvPr/>
        </p:nvPicPr>
        <p:blipFill>
          <a:blip r:embed="rId1"/>
          <a:stretch/>
        </p:blipFill>
        <p:spPr>
          <a:xfrm>
            <a:off x="3393000" y="4223880"/>
            <a:ext cx="763200" cy="763200"/>
          </a:xfrm>
          <a:prstGeom prst="rect">
            <a:avLst/>
          </a:prstGeom>
          <a:ln>
            <a:noFill/>
          </a:ln>
        </p:spPr>
      </p:pic>
      <p:sp>
        <p:nvSpPr>
          <p:cNvPr id="483" name="CustomShape 4"/>
          <p:cNvSpPr/>
          <p:nvPr/>
        </p:nvSpPr>
        <p:spPr>
          <a:xfrm>
            <a:off x="3034800" y="2433960"/>
            <a:ext cx="1883880" cy="1469160"/>
          </a:xfrm>
          <a:prstGeom prst="irregularSeal2">
            <a:avLst/>
          </a:prstGeom>
          <a:solidFill>
            <a:srgbClr val="fff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EVENT!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4" name="CustomShape 5"/>
          <p:cNvSpPr/>
          <p:nvPr/>
        </p:nvSpPr>
        <p:spPr>
          <a:xfrm>
            <a:off x="5457240" y="2937600"/>
            <a:ext cx="3650400" cy="14691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onClick()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6"/>
          <p:cNvSpPr/>
          <p:nvPr/>
        </p:nvSpPr>
        <p:spPr>
          <a:xfrm>
            <a:off x="4566960" y="3240720"/>
            <a:ext cx="88884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TextShape 7"/>
          <p:cNvSpPr txBox="1"/>
          <p:nvPr/>
        </p:nvSpPr>
        <p:spPr>
          <a:xfrm>
            <a:off x="4156560" y="4987440"/>
            <a:ext cx="4867920" cy="1282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Any function listening to that event now executes. This function is called an "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 handler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 few more HTML elements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TextShape 2"/>
          <p:cNvSpPr txBox="1"/>
          <p:nvPr/>
        </p:nvSpPr>
        <p:spPr>
          <a:xfrm>
            <a:off x="782640" y="1560240"/>
            <a:ext cx="757836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Buttons: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9" name="Google Shape;656;p87" descr=""/>
          <p:cNvPicPr/>
          <p:nvPr/>
        </p:nvPicPr>
        <p:blipFill>
          <a:blip r:embed="rId1"/>
          <a:stretch/>
        </p:blipFill>
        <p:spPr>
          <a:xfrm>
            <a:off x="860760" y="2155320"/>
            <a:ext cx="6267240" cy="666360"/>
          </a:xfrm>
          <a:prstGeom prst="rect">
            <a:avLst/>
          </a:prstGeom>
          <a:ln>
            <a:noFill/>
          </a:ln>
        </p:spPr>
      </p:pic>
      <p:pic>
        <p:nvPicPr>
          <p:cNvPr id="490" name="Google Shape;657;p87" descr=""/>
          <p:cNvPicPr/>
          <p:nvPr/>
        </p:nvPicPr>
        <p:blipFill>
          <a:blip r:embed="rId2"/>
          <a:stretch/>
        </p:blipFill>
        <p:spPr>
          <a:xfrm>
            <a:off x="860760" y="3713040"/>
            <a:ext cx="7295760" cy="799920"/>
          </a:xfrm>
          <a:prstGeom prst="rect">
            <a:avLst/>
          </a:prstGeom>
          <a:ln>
            <a:noFill/>
          </a:ln>
        </p:spPr>
      </p:pic>
      <p:sp>
        <p:nvSpPr>
          <p:cNvPr id="491" name="TextShape 3"/>
          <p:cNvSpPr txBox="1"/>
          <p:nvPr/>
        </p:nvSpPr>
        <p:spPr>
          <a:xfrm>
            <a:off x="858960" y="3236760"/>
            <a:ext cx="757836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Single-line text input: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2" name="Google Shape;659;p87" descr=""/>
          <p:cNvPicPr/>
          <p:nvPr/>
        </p:nvPicPr>
        <p:blipFill>
          <a:blip r:embed="rId3"/>
          <a:stretch/>
        </p:blipFill>
        <p:spPr>
          <a:xfrm>
            <a:off x="851400" y="5494680"/>
            <a:ext cx="7314840" cy="914040"/>
          </a:xfrm>
          <a:prstGeom prst="rect">
            <a:avLst/>
          </a:prstGeom>
          <a:ln>
            <a:noFill/>
          </a:ln>
        </p:spPr>
      </p:pic>
      <p:sp>
        <p:nvSpPr>
          <p:cNvPr id="493" name="TextShape 4"/>
          <p:cNvSpPr txBox="1"/>
          <p:nvPr/>
        </p:nvSpPr>
        <p:spPr>
          <a:xfrm>
            <a:off x="851400" y="4976640"/>
            <a:ext cx="757836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Multi-line text input: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Event-driven programming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TextShape 2"/>
          <p:cNvSpPr txBox="1"/>
          <p:nvPr/>
        </p:nvSpPr>
        <p:spPr>
          <a:xfrm>
            <a:off x="782640" y="1560240"/>
            <a:ext cx="7578360" cy="146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Most JavaScript written in the browser is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event-driven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code doesn't run right away, but it executes after some event fires.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1718280" y="3840840"/>
            <a:ext cx="2230560" cy="67788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Me!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7" name="Google Shape;617;p83" descr=""/>
          <p:cNvPicPr/>
          <p:nvPr/>
        </p:nvPicPr>
        <p:blipFill>
          <a:blip r:embed="rId1"/>
          <a:stretch/>
        </p:blipFill>
        <p:spPr>
          <a:xfrm>
            <a:off x="4014360" y="4766400"/>
            <a:ext cx="763200" cy="763200"/>
          </a:xfrm>
          <a:prstGeom prst="rect">
            <a:avLst/>
          </a:prstGeom>
          <a:ln>
            <a:noFill/>
          </a:ln>
        </p:spPr>
      </p:pic>
      <p:sp>
        <p:nvSpPr>
          <p:cNvPr id="498" name="TextShape 4"/>
          <p:cNvSpPr txBox="1"/>
          <p:nvPr/>
        </p:nvSpPr>
        <p:spPr>
          <a:xfrm>
            <a:off x="5064480" y="3236760"/>
            <a:ext cx="3677760" cy="1282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Example: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Here is a UI element that the user can interact with.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Using event listeners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0" name="TextShape 2"/>
          <p:cNvSpPr txBox="1"/>
          <p:nvPr/>
        </p:nvSpPr>
        <p:spPr>
          <a:xfrm>
            <a:off x="782640" y="15602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Let's print "Clicked" to the Web Console when the user clicks the given button: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1" name="Google Shape;667;p88" descr=""/>
          <p:cNvPicPr/>
          <p:nvPr/>
        </p:nvPicPr>
        <p:blipFill>
          <a:blip r:embed="rId1"/>
          <a:stretch/>
        </p:blipFill>
        <p:spPr>
          <a:xfrm>
            <a:off x="1486080" y="2773440"/>
            <a:ext cx="6171840" cy="894960"/>
          </a:xfrm>
          <a:prstGeom prst="rect">
            <a:avLst/>
          </a:prstGeom>
          <a:ln>
            <a:noFill/>
          </a:ln>
        </p:spPr>
      </p:pic>
      <p:sp>
        <p:nvSpPr>
          <p:cNvPr id="502" name="TextShape 3"/>
          <p:cNvSpPr txBox="1"/>
          <p:nvPr/>
        </p:nvSpPr>
        <p:spPr>
          <a:xfrm>
            <a:off x="782640" y="43034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need to add an event listener to the button...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How do we talk to an element in HTML from JavaScript?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The DOM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4" name="TextShape 2"/>
          <p:cNvSpPr txBox="1"/>
          <p:nvPr/>
        </p:nvSpPr>
        <p:spPr>
          <a:xfrm>
            <a:off x="782640" y="1560240"/>
            <a:ext cx="7578360" cy="4634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Every element on a page is accessible in JavaScript through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DOM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Document Object Model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5" name="Google Shape;675;p89" descr=""/>
          <p:cNvPicPr/>
          <p:nvPr/>
        </p:nvPicPr>
        <p:blipFill>
          <a:blip r:embed="rId1"/>
          <a:stretch/>
        </p:blipFill>
        <p:spPr>
          <a:xfrm>
            <a:off x="5341680" y="2455200"/>
            <a:ext cx="3304800" cy="4086000"/>
          </a:xfrm>
          <a:prstGeom prst="rect">
            <a:avLst/>
          </a:prstGeom>
          <a:ln>
            <a:noFill/>
          </a:ln>
        </p:spPr>
      </p:pic>
      <p:sp>
        <p:nvSpPr>
          <p:cNvPr id="506" name="TextShape 3"/>
          <p:cNvSpPr txBox="1"/>
          <p:nvPr/>
        </p:nvSpPr>
        <p:spPr>
          <a:xfrm>
            <a:off x="586800" y="2787480"/>
            <a:ext cx="4462200" cy="375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DOM is the tree of nodes corresponding to HTML elements on a page.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modify, add and remove nodes on the DOM, which will modify, add, or remove the corresponding element on the page.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Getting DOM objects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8" name="TextShape 2"/>
          <p:cNvSpPr txBox="1"/>
          <p:nvPr/>
        </p:nvSpPr>
        <p:spPr>
          <a:xfrm>
            <a:off x="782640" y="1560240"/>
            <a:ext cx="7578360" cy="4634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can access an HTML element's corresponding DOM object in JavaScript via the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querySelector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function: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document.querySelector('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css selector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This returns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first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element that matches the given CSS selector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Returns the element with id="button"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 element = document.querySelector('#button');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Adding event listeners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TextShape 2"/>
          <p:cNvSpPr txBox="1"/>
          <p:nvPr/>
        </p:nvSpPr>
        <p:spPr>
          <a:xfrm>
            <a:off x="782640" y="1560240"/>
            <a:ext cx="7578360" cy="4634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Each DOM object has the following function: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addEventListener(</a:t>
            </a:r>
            <a:r>
              <a:rPr b="1" i="1" lang="en-US" sz="2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 name</a:t>
            </a:r>
            <a:r>
              <a:rPr b="0" i="1" lang="en-US" sz="2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1" i="1" lang="en-US" sz="2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 name</a:t>
            </a:r>
            <a:r>
              <a:rPr b="0" lang="en-US" sz="2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 name</a:t>
            </a:r>
            <a:r>
              <a:rPr b="0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is the string name of the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JavaScript 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you want to listen to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Common ones: click, focus, blur, etc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 name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is the name of the JavaScript function you want to execute when the event fires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110;p21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71520" y="3168000"/>
            <a:ext cx="1212480" cy="1560240"/>
          </a:xfrm>
          <a:prstGeom prst="rect">
            <a:avLst/>
          </a:prstGeom>
          <a:ln>
            <a:noFill/>
          </a:ln>
        </p:spPr>
      </p:pic>
      <p:sp>
        <p:nvSpPr>
          <p:cNvPr id="208" name="CustomShape 1"/>
          <p:cNvSpPr/>
          <p:nvPr/>
        </p:nvSpPr>
        <p:spPr>
          <a:xfrm flipH="1" rot="10800000">
            <a:off x="2031840" y="4464000"/>
            <a:ext cx="448920" cy="71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09" name="Google Shape;112;p21" descr=""/>
          <p:cNvPicPr/>
          <p:nvPr/>
        </p:nvPicPr>
        <p:blipFill>
          <a:blip r:embed=""/>
          <a:stretch/>
        </p:blipFill>
        <p:spPr>
          <a:xfrm>
            <a:off x="2040840" y="29520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210" name="Google Shape;113;p21" descr=""/>
          <p:cNvPicPr/>
          <p:nvPr/>
        </p:nvPicPr>
        <p:blipFill>
          <a:blip r:embed=""/>
          <a:stretch/>
        </p:blipFill>
        <p:spPr>
          <a:xfrm>
            <a:off x="6840000" y="1226520"/>
            <a:ext cx="2173320" cy="2173320"/>
          </a:xfrm>
          <a:prstGeom prst="rect">
            <a:avLst/>
          </a:prstGeom>
          <a:ln>
            <a:noFill/>
          </a:ln>
        </p:spPr>
      </p:pic>
      <p:sp>
        <p:nvSpPr>
          <p:cNvPr id="211" name="TextShape 2"/>
          <p:cNvSpPr txBox="1"/>
          <p:nvPr/>
        </p:nvSpPr>
        <p:spPr>
          <a:xfrm>
            <a:off x="288000" y="792000"/>
            <a:ext cx="441504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Browser sends an HTTP request saying "Please GET me the index.html file at https://fullstackccu.github.io/"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4464000" y="190080"/>
            <a:ext cx="46796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Server 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https://fullstackccu.github.io/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4896000" y="2088000"/>
            <a:ext cx="1491840" cy="120564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 flipH="1" rot="10800000">
            <a:off x="5008320" y="3600000"/>
            <a:ext cx="1048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6"/>
          <p:cNvSpPr/>
          <p:nvPr/>
        </p:nvSpPr>
        <p:spPr>
          <a:xfrm flipH="1" rot="10800000">
            <a:off x="6838920" y="2179080"/>
            <a:ext cx="6937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693;p92" descr=""/>
          <p:cNvPicPr/>
          <p:nvPr/>
        </p:nvPicPr>
        <p:blipFill>
          <a:blip r:embed="rId1"/>
          <a:stretch/>
        </p:blipFill>
        <p:spPr>
          <a:xfrm>
            <a:off x="408600" y="378360"/>
            <a:ext cx="5530680" cy="337428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512" name="Google Shape;694;p92" descr=""/>
          <p:cNvPicPr/>
          <p:nvPr/>
        </p:nvPicPr>
        <p:blipFill>
          <a:blip r:embed="rId2"/>
          <a:stretch/>
        </p:blipFill>
        <p:spPr>
          <a:xfrm>
            <a:off x="408600" y="4086360"/>
            <a:ext cx="7353360" cy="202248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699;p93" descr=""/>
          <p:cNvPicPr/>
          <p:nvPr/>
        </p:nvPicPr>
        <p:blipFill>
          <a:blip r:embed="rId1"/>
          <a:stretch/>
        </p:blipFill>
        <p:spPr>
          <a:xfrm>
            <a:off x="152280" y="3067920"/>
            <a:ext cx="8838720" cy="19263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514" name="Google Shape;700;p93" descr=""/>
          <p:cNvPicPr/>
          <p:nvPr/>
        </p:nvPicPr>
        <p:blipFill>
          <a:blip r:embed="rId2"/>
          <a:stretch/>
        </p:blipFill>
        <p:spPr>
          <a:xfrm>
            <a:off x="152280" y="761400"/>
            <a:ext cx="6343560" cy="21747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515" name="TextShape 1"/>
          <p:cNvSpPr txBox="1"/>
          <p:nvPr/>
        </p:nvSpPr>
        <p:spPr>
          <a:xfrm>
            <a:off x="782640" y="5275440"/>
            <a:ext cx="7578360" cy="919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36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Error! Why?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706;p94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517" name="CustomShape 1"/>
          <p:cNvSpPr/>
          <p:nvPr/>
        </p:nvSpPr>
        <p:spPr>
          <a:xfrm flipH="1" rot="10800000">
            <a:off x="2032920" y="4490640"/>
            <a:ext cx="8107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18" name="Google Shape;708;p94" descr=""/>
          <p:cNvPicPr/>
          <p:nvPr/>
        </p:nvPicPr>
        <p:blipFill>
          <a:blip r:embed="rId1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519" name="Google Shape;709;p94" descr=""/>
          <p:cNvPicPr/>
          <p:nvPr/>
        </p:nvPicPr>
        <p:blipFill>
          <a:blip r:embed=""/>
          <a:stretch/>
        </p:blipFill>
        <p:spPr>
          <a:xfrm>
            <a:off x="6336000" y="1066680"/>
            <a:ext cx="2533320" cy="2533320"/>
          </a:xfrm>
          <a:prstGeom prst="rect">
            <a:avLst/>
          </a:prstGeom>
          <a:ln>
            <a:noFill/>
          </a:ln>
        </p:spPr>
      </p:pic>
      <p:pic>
        <p:nvPicPr>
          <p:cNvPr id="520" name="Google Shape;710;p94" descr=""/>
          <p:cNvPicPr/>
          <p:nvPr/>
        </p:nvPicPr>
        <p:blipFill>
          <a:blip r:embed="rId2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  <p:sp>
        <p:nvSpPr>
          <p:cNvPr id="521" name="CustomShape 2"/>
          <p:cNvSpPr/>
          <p:nvPr/>
        </p:nvSpPr>
        <p:spPr>
          <a:xfrm>
            <a:off x="432000" y="661320"/>
            <a:ext cx="6285240" cy="20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&lt;title&gt;web&lt;/title&gt;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rel="stylesheet" href="style.css"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script.js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 flipH="1" rot="10800000">
            <a:off x="3072600" y="3452400"/>
            <a:ext cx="10440" cy="10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4"/>
          <p:cNvSpPr/>
          <p:nvPr/>
        </p:nvSpPr>
        <p:spPr>
          <a:xfrm>
            <a:off x="135720" y="17784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520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718;p95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525" name="CustomShape 1"/>
          <p:cNvSpPr/>
          <p:nvPr/>
        </p:nvSpPr>
        <p:spPr>
          <a:xfrm flipH="1" rot="10800000">
            <a:off x="2032920" y="4490640"/>
            <a:ext cx="8107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26" name="Google Shape;720;p95" descr=""/>
          <p:cNvPicPr/>
          <p:nvPr/>
        </p:nvPicPr>
        <p:blipFill>
          <a:blip r:embed="rId1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527" name="Google Shape;721;p95" descr=""/>
          <p:cNvPicPr/>
          <p:nvPr/>
        </p:nvPicPr>
        <p:blipFill>
          <a:blip r:embed=""/>
          <a:stretch/>
        </p:blipFill>
        <p:spPr>
          <a:xfrm>
            <a:off x="6867000" y="1179000"/>
            <a:ext cx="2061000" cy="2061000"/>
          </a:xfrm>
          <a:prstGeom prst="rect">
            <a:avLst/>
          </a:prstGeom>
          <a:ln>
            <a:noFill/>
          </a:ln>
        </p:spPr>
      </p:pic>
      <p:pic>
        <p:nvPicPr>
          <p:cNvPr id="528" name="Google Shape;722;p95" descr=""/>
          <p:cNvPicPr/>
          <p:nvPr/>
        </p:nvPicPr>
        <p:blipFill>
          <a:blip r:embed="rId2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  <p:sp>
        <p:nvSpPr>
          <p:cNvPr id="529" name="CustomShape 2"/>
          <p:cNvSpPr/>
          <p:nvPr/>
        </p:nvSpPr>
        <p:spPr>
          <a:xfrm>
            <a:off x="266760" y="661320"/>
            <a:ext cx="6717240" cy="20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&lt;title&gt;web&lt;/title&gt;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rel="stylesheet" href="style.css"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script.js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3"/>
          <p:cNvSpPr/>
          <p:nvPr/>
        </p:nvSpPr>
        <p:spPr>
          <a:xfrm flipH="1" rot="10800000">
            <a:off x="3072600" y="3452400"/>
            <a:ext cx="10440" cy="10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4"/>
          <p:cNvSpPr/>
          <p:nvPr/>
        </p:nvSpPr>
        <p:spPr>
          <a:xfrm>
            <a:off x="5067000" y="2116440"/>
            <a:ext cx="1491840" cy="1205640"/>
          </a:xfrm>
          <a:prstGeom prst="cloud">
            <a:avLst/>
          </a:prstGeom>
          <a:solidFill>
            <a:srgbClr val="b4a7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5"/>
          <p:cNvSpPr/>
          <p:nvPr/>
        </p:nvSpPr>
        <p:spPr>
          <a:xfrm flipH="1" rot="10800000">
            <a:off x="5139720" y="345240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6"/>
          <p:cNvSpPr/>
          <p:nvPr/>
        </p:nvSpPr>
        <p:spPr>
          <a:xfrm flipH="1" rot="10800000">
            <a:off x="7266600" y="217908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7"/>
          <p:cNvSpPr/>
          <p:nvPr/>
        </p:nvSpPr>
        <p:spPr>
          <a:xfrm>
            <a:off x="135720" y="17784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733;p96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536" name="CustomShape 1"/>
          <p:cNvSpPr/>
          <p:nvPr/>
        </p:nvSpPr>
        <p:spPr>
          <a:xfrm flipH="1" rot="10800000">
            <a:off x="2032920" y="4490640"/>
            <a:ext cx="8107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37" name="Google Shape;735;p96" descr=""/>
          <p:cNvPicPr/>
          <p:nvPr/>
        </p:nvPicPr>
        <p:blipFill>
          <a:blip r:embed="rId1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538" name="Google Shape;736;p96" descr=""/>
          <p:cNvPicPr/>
          <p:nvPr/>
        </p:nvPicPr>
        <p:blipFill>
          <a:blip r:embed=""/>
          <a:stretch/>
        </p:blipFill>
        <p:spPr>
          <a:xfrm>
            <a:off x="6984000" y="1251000"/>
            <a:ext cx="1989000" cy="1989000"/>
          </a:xfrm>
          <a:prstGeom prst="rect">
            <a:avLst/>
          </a:prstGeom>
          <a:ln>
            <a:noFill/>
          </a:ln>
        </p:spPr>
      </p:pic>
      <p:pic>
        <p:nvPicPr>
          <p:cNvPr id="539" name="Google Shape;737;p96" descr=""/>
          <p:cNvPicPr/>
          <p:nvPr/>
        </p:nvPicPr>
        <p:blipFill>
          <a:blip r:embed="rId2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  <p:sp>
        <p:nvSpPr>
          <p:cNvPr id="540" name="CustomShape 2"/>
          <p:cNvSpPr/>
          <p:nvPr/>
        </p:nvSpPr>
        <p:spPr>
          <a:xfrm>
            <a:off x="216000" y="648000"/>
            <a:ext cx="6717240" cy="20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&lt;title&gt;web&lt;/title&gt;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rel="stylesheet" href="style.css"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script.js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CustomShape 3"/>
          <p:cNvSpPr/>
          <p:nvPr/>
        </p:nvSpPr>
        <p:spPr>
          <a:xfrm flipH="1" rot="10800000">
            <a:off x="3072600" y="3452400"/>
            <a:ext cx="10440" cy="10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4"/>
          <p:cNvSpPr/>
          <p:nvPr/>
        </p:nvSpPr>
        <p:spPr>
          <a:xfrm>
            <a:off x="5067000" y="2116440"/>
            <a:ext cx="1491840" cy="1205640"/>
          </a:xfrm>
          <a:prstGeom prst="cloud">
            <a:avLst/>
          </a:prstGeom>
          <a:solidFill>
            <a:srgbClr val="b4a7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5"/>
          <p:cNvSpPr/>
          <p:nvPr/>
        </p:nvSpPr>
        <p:spPr>
          <a:xfrm flipH="1" rot="10800000">
            <a:off x="5139720" y="345240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6"/>
          <p:cNvSpPr/>
          <p:nvPr/>
        </p:nvSpPr>
        <p:spPr>
          <a:xfrm flipH="1" rot="10800000">
            <a:off x="7266600" y="217908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7"/>
          <p:cNvSpPr/>
          <p:nvPr/>
        </p:nvSpPr>
        <p:spPr>
          <a:xfrm flipH="1">
            <a:off x="6221880" y="185004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8"/>
          <p:cNvSpPr/>
          <p:nvPr/>
        </p:nvSpPr>
        <p:spPr>
          <a:xfrm flipH="1">
            <a:off x="4095000" y="312336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47" name="Google Shape;745;p96" descr=""/>
          <p:cNvPicPr/>
          <p:nvPr/>
        </p:nvPicPr>
        <p:blipFill>
          <a:blip r:embed="rId3"/>
          <a:stretch/>
        </p:blipFill>
        <p:spPr>
          <a:xfrm>
            <a:off x="4841280" y="3331440"/>
            <a:ext cx="538920" cy="538920"/>
          </a:xfrm>
          <a:prstGeom prst="rect">
            <a:avLst/>
          </a:prstGeom>
          <a:ln>
            <a:noFill/>
          </a:ln>
        </p:spPr>
      </p:pic>
      <p:sp>
        <p:nvSpPr>
          <p:cNvPr id="548" name="CustomShape 9"/>
          <p:cNvSpPr/>
          <p:nvPr/>
        </p:nvSpPr>
        <p:spPr>
          <a:xfrm>
            <a:off x="135720" y="17784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751;p97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550" name="CustomShape 1"/>
          <p:cNvSpPr/>
          <p:nvPr/>
        </p:nvSpPr>
        <p:spPr>
          <a:xfrm flipH="1" rot="10800000">
            <a:off x="2032920" y="4490640"/>
            <a:ext cx="8107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51" name="Google Shape;753;p97" descr=""/>
          <p:cNvPicPr/>
          <p:nvPr/>
        </p:nvPicPr>
        <p:blipFill>
          <a:blip r:embed="rId1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552" name="Google Shape;754;p97" descr=""/>
          <p:cNvPicPr/>
          <p:nvPr/>
        </p:nvPicPr>
        <p:blipFill>
          <a:blip r:embed="rId2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  <p:sp>
        <p:nvSpPr>
          <p:cNvPr id="553" name="CustomShape 2"/>
          <p:cNvSpPr/>
          <p:nvPr/>
        </p:nvSpPr>
        <p:spPr>
          <a:xfrm>
            <a:off x="266760" y="661320"/>
            <a:ext cx="6717240" cy="20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&lt;title&gt;web&lt;/title&gt;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rel="stylesheet" href="style.css"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script.js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4" name="CustomShape 3"/>
          <p:cNvSpPr/>
          <p:nvPr/>
        </p:nvSpPr>
        <p:spPr>
          <a:xfrm flipH="1" rot="10800000">
            <a:off x="3072600" y="3452400"/>
            <a:ext cx="10440" cy="10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55" name="Google Shape;757;p97" descr=""/>
          <p:cNvPicPr/>
          <p:nvPr/>
        </p:nvPicPr>
        <p:blipFill>
          <a:blip r:embed="rId3"/>
          <a:stretch/>
        </p:blipFill>
        <p:spPr>
          <a:xfrm>
            <a:off x="2799720" y="4571640"/>
            <a:ext cx="538920" cy="538920"/>
          </a:xfrm>
          <a:prstGeom prst="rect">
            <a:avLst/>
          </a:prstGeom>
          <a:ln>
            <a:noFill/>
          </a:ln>
        </p:spPr>
      </p:pic>
      <p:sp>
        <p:nvSpPr>
          <p:cNvPr id="556" name="CustomShape 4"/>
          <p:cNvSpPr/>
          <p:nvPr/>
        </p:nvSpPr>
        <p:spPr>
          <a:xfrm>
            <a:off x="4536000" y="2961000"/>
            <a:ext cx="4608000" cy="2367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onClick()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console.log('clicked');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button = document.querySelector('button');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button.addEventListener('click', onClick);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CustomShape 5"/>
          <p:cNvSpPr/>
          <p:nvPr/>
        </p:nvSpPr>
        <p:spPr>
          <a:xfrm>
            <a:off x="135720" y="17784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6"/>
          <p:cNvSpPr/>
          <p:nvPr/>
        </p:nvSpPr>
        <p:spPr>
          <a:xfrm>
            <a:off x="4129560" y="33120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520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751;p97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560" name="CustomShape 1"/>
          <p:cNvSpPr/>
          <p:nvPr/>
        </p:nvSpPr>
        <p:spPr>
          <a:xfrm flipH="1" rot="10800000">
            <a:off x="2032920" y="4490640"/>
            <a:ext cx="8107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61" name="Google Shape;753;p97" descr=""/>
          <p:cNvPicPr/>
          <p:nvPr/>
        </p:nvPicPr>
        <p:blipFill>
          <a:blip r:embed="rId1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562" name="Google Shape;754;p97" descr=""/>
          <p:cNvPicPr/>
          <p:nvPr/>
        </p:nvPicPr>
        <p:blipFill>
          <a:blip r:embed="rId2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  <p:sp>
        <p:nvSpPr>
          <p:cNvPr id="563" name="CustomShape 2"/>
          <p:cNvSpPr/>
          <p:nvPr/>
        </p:nvSpPr>
        <p:spPr>
          <a:xfrm>
            <a:off x="266760" y="661320"/>
            <a:ext cx="6717240" cy="20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&lt;title&gt;web&lt;/title&gt;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rel="stylesheet" href="style.css"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script.js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CustomShape 3"/>
          <p:cNvSpPr/>
          <p:nvPr/>
        </p:nvSpPr>
        <p:spPr>
          <a:xfrm flipH="1" rot="10800000">
            <a:off x="3072600" y="3452400"/>
            <a:ext cx="10440" cy="10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65" name="Google Shape;757;p97" descr=""/>
          <p:cNvPicPr/>
          <p:nvPr/>
        </p:nvPicPr>
        <p:blipFill>
          <a:blip r:embed="rId3"/>
          <a:stretch/>
        </p:blipFill>
        <p:spPr>
          <a:xfrm>
            <a:off x="2799720" y="4571640"/>
            <a:ext cx="538920" cy="538920"/>
          </a:xfrm>
          <a:prstGeom prst="rect">
            <a:avLst/>
          </a:prstGeom>
          <a:ln>
            <a:noFill/>
          </a:ln>
        </p:spPr>
      </p:pic>
      <p:sp>
        <p:nvSpPr>
          <p:cNvPr id="566" name="CustomShape 4"/>
          <p:cNvSpPr/>
          <p:nvPr/>
        </p:nvSpPr>
        <p:spPr>
          <a:xfrm>
            <a:off x="4536000" y="2961000"/>
            <a:ext cx="4608000" cy="2367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onClick()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console.log('clicked');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button = document.querySelector('button');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button.addEventListener('click', onClick);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7" name="CustomShape 5"/>
          <p:cNvSpPr/>
          <p:nvPr/>
        </p:nvSpPr>
        <p:spPr>
          <a:xfrm>
            <a:off x="135720" y="17784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6"/>
          <p:cNvSpPr/>
          <p:nvPr/>
        </p:nvSpPr>
        <p:spPr>
          <a:xfrm>
            <a:off x="4129560" y="33120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520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TextShape 7"/>
          <p:cNvSpPr txBox="1"/>
          <p:nvPr/>
        </p:nvSpPr>
        <p:spPr>
          <a:xfrm>
            <a:off x="783000" y="5733000"/>
            <a:ext cx="7578360" cy="919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are only at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tag, which is at the top of the document… so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&lt;button&gt;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isn't available yet.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751;p97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571" name="CustomShape 1"/>
          <p:cNvSpPr/>
          <p:nvPr/>
        </p:nvSpPr>
        <p:spPr>
          <a:xfrm flipH="1" rot="10800000">
            <a:off x="2032920" y="4490640"/>
            <a:ext cx="8107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72" name="Google Shape;753;p97" descr=""/>
          <p:cNvPicPr/>
          <p:nvPr/>
        </p:nvPicPr>
        <p:blipFill>
          <a:blip r:embed="rId1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573" name="Google Shape;754;p97" descr=""/>
          <p:cNvPicPr/>
          <p:nvPr/>
        </p:nvPicPr>
        <p:blipFill>
          <a:blip r:embed="rId2"/>
          <a:stretch/>
        </p:blipFill>
        <p:spPr>
          <a:xfrm>
            <a:off x="2556720" y="3452400"/>
            <a:ext cx="1014480" cy="1014480"/>
          </a:xfrm>
          <a:prstGeom prst="rect">
            <a:avLst/>
          </a:prstGeom>
          <a:ln>
            <a:noFill/>
          </a:ln>
        </p:spPr>
      </p:pic>
      <p:sp>
        <p:nvSpPr>
          <p:cNvPr id="574" name="CustomShape 2"/>
          <p:cNvSpPr/>
          <p:nvPr/>
        </p:nvSpPr>
        <p:spPr>
          <a:xfrm>
            <a:off x="266760" y="661320"/>
            <a:ext cx="6717240" cy="20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&lt;title&gt;web&lt;/title&gt;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&lt;link rel="stylesheet" href="style.css"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script.js</a:t>
            </a:r>
            <a:r>
              <a:rPr b="1" lang="en-US" sz="2000" spc="-1" strike="noStrike">
                <a:solidFill>
                  <a:srgbClr val="3369e8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&lt;/head&gt;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5" name="CustomShape 3"/>
          <p:cNvSpPr/>
          <p:nvPr/>
        </p:nvSpPr>
        <p:spPr>
          <a:xfrm flipH="1" rot="10800000">
            <a:off x="3072600" y="3452400"/>
            <a:ext cx="10440" cy="10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76" name="Google Shape;757;p97" descr=""/>
          <p:cNvPicPr/>
          <p:nvPr/>
        </p:nvPicPr>
        <p:blipFill>
          <a:blip r:embed="rId3"/>
          <a:stretch/>
        </p:blipFill>
        <p:spPr>
          <a:xfrm>
            <a:off x="2799720" y="4571640"/>
            <a:ext cx="538920" cy="538920"/>
          </a:xfrm>
          <a:prstGeom prst="rect">
            <a:avLst/>
          </a:prstGeom>
          <a:ln>
            <a:noFill/>
          </a:ln>
        </p:spPr>
      </p:pic>
      <p:sp>
        <p:nvSpPr>
          <p:cNvPr id="577" name="CustomShape 4"/>
          <p:cNvSpPr/>
          <p:nvPr/>
        </p:nvSpPr>
        <p:spPr>
          <a:xfrm>
            <a:off x="4536000" y="2961000"/>
            <a:ext cx="4608000" cy="2367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onClick()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console.log('clicked');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button = document.querySelector('button');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button.addEventListener('click', onClick);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CustomShape 5"/>
          <p:cNvSpPr/>
          <p:nvPr/>
        </p:nvSpPr>
        <p:spPr>
          <a:xfrm>
            <a:off x="135720" y="17784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6"/>
          <p:cNvSpPr/>
          <p:nvPr/>
        </p:nvSpPr>
        <p:spPr>
          <a:xfrm>
            <a:off x="4129560" y="3312000"/>
            <a:ext cx="406440" cy="36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520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TextShape 7"/>
          <p:cNvSpPr txBox="1"/>
          <p:nvPr/>
        </p:nvSpPr>
        <p:spPr>
          <a:xfrm>
            <a:off x="783000" y="5733000"/>
            <a:ext cx="7578360" cy="919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Therefore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querySelector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returns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null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and we can't call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addEventListener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null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Use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defer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2" name="TextShape 2"/>
          <p:cNvSpPr txBox="1"/>
          <p:nvPr/>
        </p:nvSpPr>
        <p:spPr>
          <a:xfrm>
            <a:off x="782640" y="1560240"/>
            <a:ext cx="7578360" cy="1016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add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defer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attribute onto the script tag so that the JavaScript doesn't execute until after the DOM is loaded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mdn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3"/>
          <p:cNvSpPr/>
          <p:nvPr/>
        </p:nvSpPr>
        <p:spPr>
          <a:xfrm>
            <a:off x="782640" y="3060000"/>
            <a:ext cx="75783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src="script.js"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defer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Use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defer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5" name="TextShape 2"/>
          <p:cNvSpPr txBox="1"/>
          <p:nvPr/>
        </p:nvSpPr>
        <p:spPr>
          <a:xfrm>
            <a:off x="782640" y="1560240"/>
            <a:ext cx="7578360" cy="1016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add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defer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attribute onto the script tag so that the JavaScript doesn't execute until after the DOM is loaded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mdn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6" name="CustomShape 3"/>
          <p:cNvSpPr/>
          <p:nvPr/>
        </p:nvSpPr>
        <p:spPr>
          <a:xfrm>
            <a:off x="782640" y="3060000"/>
            <a:ext cx="75783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src="script.js"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defer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7" name="TextShape 4"/>
          <p:cNvSpPr txBox="1"/>
          <p:nvPr/>
        </p:nvSpPr>
        <p:spPr>
          <a:xfrm>
            <a:off x="782640" y="4074840"/>
            <a:ext cx="7578360" cy="2782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Other old-school ways of doing this (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don't do these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Put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tag at the bottom of the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Listen for the "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load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 event on the window object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will see tons of examples on the internet that do this. They are out of date. defer is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widely supported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better.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123;p22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 flipH="1" rot="10800000">
            <a:off x="2032920" y="4320000"/>
            <a:ext cx="465120" cy="56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18" name="Google Shape;125;p22" descr=""/>
          <p:cNvPicPr/>
          <p:nvPr/>
        </p:nvPicPr>
        <p:blipFill>
          <a:blip r:embed="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219" name="Google Shape;126;p22" descr=""/>
          <p:cNvPicPr/>
          <p:nvPr/>
        </p:nvPicPr>
        <p:blipFill>
          <a:blip r:embed=""/>
          <a:stretch/>
        </p:blipFill>
        <p:spPr>
          <a:xfrm>
            <a:off x="6867000" y="1247040"/>
            <a:ext cx="2133000" cy="2133000"/>
          </a:xfrm>
          <a:prstGeom prst="rect">
            <a:avLst/>
          </a:prstGeom>
          <a:ln>
            <a:noFill/>
          </a:ln>
        </p:spPr>
      </p:pic>
      <p:sp>
        <p:nvSpPr>
          <p:cNvPr id="220" name="TextShape 2"/>
          <p:cNvSpPr txBox="1"/>
          <p:nvPr/>
        </p:nvSpPr>
        <p:spPr>
          <a:xfrm>
            <a:off x="4824000" y="4159440"/>
            <a:ext cx="432000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Assuming all goes well, the server responds by sending the HTML file through the internet back to the browser to display.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4464000" y="190080"/>
            <a:ext cx="44636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00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Server 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https://fullstackccu.github.io/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5067000" y="2116440"/>
            <a:ext cx="1491840" cy="120564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5"/>
          <p:cNvSpPr/>
          <p:nvPr/>
        </p:nvSpPr>
        <p:spPr>
          <a:xfrm flipH="1" rot="10800000">
            <a:off x="5139720" y="345240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6"/>
          <p:cNvSpPr/>
          <p:nvPr/>
        </p:nvSpPr>
        <p:spPr>
          <a:xfrm flipH="1" rot="10800000">
            <a:off x="6867000" y="2179080"/>
            <a:ext cx="7207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7"/>
          <p:cNvSpPr/>
          <p:nvPr/>
        </p:nvSpPr>
        <p:spPr>
          <a:xfrm flipH="1">
            <a:off x="6480000" y="1850040"/>
            <a:ext cx="432000" cy="45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8"/>
          <p:cNvSpPr/>
          <p:nvPr/>
        </p:nvSpPr>
        <p:spPr>
          <a:xfrm flipH="1">
            <a:off x="4095000" y="312336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27" name="Google Shape;134;p22" descr=""/>
          <p:cNvPicPr/>
          <p:nvPr/>
        </p:nvPicPr>
        <p:blipFill>
          <a:blip r:embed="rId1"/>
          <a:stretch/>
        </p:blipFill>
        <p:spPr>
          <a:xfrm>
            <a:off x="4716720" y="3331440"/>
            <a:ext cx="633600" cy="633600"/>
          </a:xfrm>
          <a:prstGeom prst="rect">
            <a:avLst/>
          </a:prstGeom>
          <a:ln>
            <a:noFill/>
          </a:ln>
        </p:spPr>
      </p:pic>
    </p:spTree>
  </p:cSld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824;p103" descr=""/>
          <p:cNvPicPr/>
          <p:nvPr/>
        </p:nvPicPr>
        <p:blipFill>
          <a:blip r:embed="rId1"/>
          <a:stretch/>
        </p:blipFill>
        <p:spPr>
          <a:xfrm>
            <a:off x="2068200" y="3104280"/>
            <a:ext cx="5007240" cy="13770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589" name="Google Shape;825;p103" descr=""/>
          <p:cNvPicPr/>
          <p:nvPr/>
        </p:nvPicPr>
        <p:blipFill>
          <a:blip r:embed="rId2"/>
          <a:stretch/>
        </p:blipFill>
        <p:spPr>
          <a:xfrm>
            <a:off x="2049480" y="283680"/>
            <a:ext cx="5044320" cy="25747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590" name="Google Shape;826;p103" descr=""/>
          <p:cNvPicPr/>
          <p:nvPr/>
        </p:nvPicPr>
        <p:blipFill>
          <a:blip r:embed="rId3"/>
          <a:srcRect l="0" t="0" r="0" b="21897"/>
          <a:stretch/>
        </p:blipFill>
        <p:spPr>
          <a:xfrm>
            <a:off x="1020960" y="4725720"/>
            <a:ext cx="7102080" cy="17251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Log messages aren't so interesting...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How do we interact with the page?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TextShape 1"/>
          <p:cNvSpPr txBox="1"/>
          <p:nvPr/>
        </p:nvSpPr>
        <p:spPr>
          <a:xfrm>
            <a:off x="701640" y="38880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DOM object properties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4" name="TextShape 2"/>
          <p:cNvSpPr txBox="1"/>
          <p:nvPr/>
        </p:nvSpPr>
        <p:spPr>
          <a:xfrm>
            <a:off x="782640" y="1560240"/>
            <a:ext cx="7578360" cy="458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access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attributes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of an HTML element via a property (field) of the DOM object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image = document.querySelector('img');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image.src = 'new-picture.png';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Some exceptions: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Notably, you can't access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class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attribute via object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.class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Adding and removing classes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TextShape 2"/>
          <p:cNvSpPr txBox="1"/>
          <p:nvPr/>
        </p:nvSpPr>
        <p:spPr>
          <a:xfrm>
            <a:off x="782640" y="1560240"/>
            <a:ext cx="7578360" cy="458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control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classes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applied to an HTML element via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classList.add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classList.remove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image = document.querySelector('img');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Adds a CSS class called "active".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image.classList.add('active');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Removes a CSS class called "hidden".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image.classList.remove('hidden');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More on classList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490320" y="600120"/>
            <a:ext cx="6367320" cy="545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More next time!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zh-CN</dc:language>
  <cp:lastModifiedBy>jjean</cp:lastModifiedBy>
  <dcterms:modified xsi:type="dcterms:W3CDTF">2019-03-26T01:29:25Z</dcterms:modified>
  <cp:revision>6</cp:revision>
  <dc:subject/>
  <dc:title/>
</cp:coreProperties>
</file>